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0"/>
  </p:notesMasterIdLst>
  <p:sldIdLst>
    <p:sldId id="256" r:id="rId2"/>
    <p:sldId id="260" r:id="rId3"/>
    <p:sldId id="258" r:id="rId4"/>
    <p:sldId id="302" r:id="rId5"/>
    <p:sldId id="307" r:id="rId6"/>
    <p:sldId id="310" r:id="rId7"/>
    <p:sldId id="313" r:id="rId8"/>
    <p:sldId id="314" r:id="rId9"/>
    <p:sldId id="312" r:id="rId10"/>
    <p:sldId id="322" r:id="rId11"/>
    <p:sldId id="308" r:id="rId12"/>
    <p:sldId id="321" r:id="rId13"/>
    <p:sldId id="289" r:id="rId14"/>
    <p:sldId id="318" r:id="rId15"/>
    <p:sldId id="301" r:id="rId16"/>
    <p:sldId id="323" r:id="rId17"/>
    <p:sldId id="332" r:id="rId18"/>
    <p:sldId id="334" r:id="rId19"/>
    <p:sldId id="324" r:id="rId20"/>
    <p:sldId id="325" r:id="rId21"/>
    <p:sldId id="326" r:id="rId22"/>
    <p:sldId id="327" r:id="rId23"/>
    <p:sldId id="328" r:id="rId24"/>
    <p:sldId id="329" r:id="rId25"/>
    <p:sldId id="336" r:id="rId26"/>
    <p:sldId id="330" r:id="rId27"/>
    <p:sldId id="333" r:id="rId28"/>
    <p:sldId id="305" r:id="rId29"/>
    <p:sldId id="344" r:id="rId30"/>
    <p:sldId id="335" r:id="rId31"/>
    <p:sldId id="296" r:id="rId32"/>
    <p:sldId id="259" r:id="rId33"/>
    <p:sldId id="304" r:id="rId34"/>
    <p:sldId id="338" r:id="rId35"/>
    <p:sldId id="339" r:id="rId36"/>
    <p:sldId id="350" r:id="rId37"/>
    <p:sldId id="266" r:id="rId38"/>
    <p:sldId id="337" r:id="rId39"/>
    <p:sldId id="343" r:id="rId40"/>
    <p:sldId id="348" r:id="rId41"/>
    <p:sldId id="349" r:id="rId42"/>
    <p:sldId id="346" r:id="rId43"/>
    <p:sldId id="298" r:id="rId44"/>
    <p:sldId id="345" r:id="rId45"/>
    <p:sldId id="341" r:id="rId46"/>
    <p:sldId id="347" r:id="rId47"/>
    <p:sldId id="340" r:id="rId48"/>
    <p:sldId id="277"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Inter" panose="020B0604020202020204" charset="0"/>
      <p:regular r:id="rId55"/>
      <p:bold r:id="rId56"/>
    </p:embeddedFont>
    <p:embeddedFont>
      <p:font typeface="Inter-Regular" panose="020B0604020202020204" charset="0"/>
      <p:regular r:id="rId57"/>
      <p:bold r:id="rId58"/>
    </p:embeddedFont>
    <p:embeddedFont>
      <p:font typeface="Playfair Display" panose="00000500000000000000" pitchFamily="2" charset="0"/>
      <p:regular r:id="rId59"/>
      <p:bold r:id="rId60"/>
      <p:italic r:id="rId61"/>
      <p:boldItalic r:id="rId62"/>
    </p:embeddedFont>
    <p:embeddedFont>
      <p:font typeface="Playfair Display Regular" panose="00000500000000000000"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612979-EF31-4AF9-A8EF-6B6A0A963571}">
  <a:tblStyle styleId="{50612979-EF31-4AF9-A8EF-6B6A0A96357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BDF9CB-71E7-4CE3-B812-B350EE79E3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77" autoAdjust="0"/>
  </p:normalViewPr>
  <p:slideViewPr>
    <p:cSldViewPr snapToGrid="0">
      <p:cViewPr varScale="1">
        <p:scale>
          <a:sx n="115" d="100"/>
          <a:sy n="115" d="100"/>
        </p:scale>
        <p:origin x="14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Mobbed this presentation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56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055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310886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69279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401859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852875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769477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effectLst/>
              <a:latin typeface="medium-content-serif-font"/>
            </a:endParaRPr>
          </a:p>
        </p:txBody>
      </p:sp>
    </p:spTree>
    <p:extLst>
      <p:ext uri="{BB962C8B-B14F-4D97-AF65-F5344CB8AC3E}">
        <p14:creationId xmlns:p14="http://schemas.microsoft.com/office/powerpoint/2010/main" val="221529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Trust</a:t>
            </a:r>
          </a:p>
          <a:p>
            <a:pPr lvl="1"/>
            <a:r>
              <a:rPr lang="en-US" dirty="0"/>
              <a:t>Trust that everyone is doing the best job they can</a:t>
            </a:r>
          </a:p>
          <a:p>
            <a:pPr lvl="1"/>
            <a:r>
              <a:rPr lang="en-US" dirty="0"/>
              <a:t>Trust that ideas will be treated equitably and fairly</a:t>
            </a:r>
          </a:p>
          <a:p>
            <a:pPr lvl="1"/>
            <a:r>
              <a:rPr lang="en-US" dirty="0"/>
              <a:t>Trust that we’re all trying to get to a better place every day</a:t>
            </a:r>
          </a:p>
          <a:p>
            <a:pPr lvl="0"/>
            <a:r>
              <a:rPr lang="en-US" dirty="0"/>
              <a:t>Individuals</a:t>
            </a:r>
          </a:p>
          <a:p>
            <a:pPr lvl="1"/>
            <a:r>
              <a:rPr lang="en-US" dirty="0"/>
              <a:t>Resigned to how they work today.</a:t>
            </a:r>
          </a:p>
          <a:p>
            <a:pPr lvl="1"/>
            <a:r>
              <a:rPr lang="en-US" dirty="0"/>
              <a:t>Simply interested in being told what to do, how to work, etc.</a:t>
            </a:r>
          </a:p>
          <a:p>
            <a:pPr lvl="1"/>
            <a:r>
              <a:rPr lang="en-US" dirty="0"/>
              <a:t>In my experience, this is a trained behavior by an organization.</a:t>
            </a:r>
          </a:p>
        </p:txBody>
      </p:sp>
    </p:spTree>
    <p:extLst>
      <p:ext uri="{BB962C8B-B14F-4D97-AF65-F5344CB8AC3E}">
        <p14:creationId xmlns:p14="http://schemas.microsoft.com/office/powerpoint/2010/main" val="189185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94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BDC1C6"/>
                </a:solidFill>
                <a:effectLst/>
                <a:latin typeface="Roboto" panose="02000000000000000000" pitchFamily="2" charset="0"/>
              </a:rPr>
              <a:t>Ensemble programming is the embodiment of this quote. It does not even pretend to care about efficiency in the form of “fingers on keyboard equals more code written”. Baked into its topology is the understanding that maintainable, clean code, is the </a:t>
            </a:r>
            <a:r>
              <a:rPr lang="en-US" b="0" i="1" dirty="0">
                <a:solidFill>
                  <a:srgbClr val="BDC1C6"/>
                </a:solidFill>
                <a:effectLst/>
                <a:latin typeface="Roboto" panose="02000000000000000000" pitchFamily="2" charset="0"/>
              </a:rPr>
              <a:t>only </a:t>
            </a:r>
            <a:r>
              <a:rPr lang="en-US" b="0" i="0" dirty="0">
                <a:solidFill>
                  <a:srgbClr val="BDC1C6"/>
                </a:solidFill>
                <a:effectLst/>
                <a:latin typeface="Roboto" panose="02000000000000000000" pitchFamily="2" charset="0"/>
              </a:rPr>
              <a:t>way forward. That individuals and interactions are valued higher than processes or tools for sharing knowledge.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BDC1C6"/>
                </a:solidFill>
                <a:effectLst/>
                <a:latin typeface="Roboto" panose="02000000000000000000" pitchFamily="2" charset="0"/>
              </a:rPr>
              <a:t>That “writing code” is only one small part of software development, when we all work together working software is delivered through the entire system faster so that we can receive feedback quicker. Ultimately, that we must “slow down” in order to go faster.</a:t>
            </a:r>
            <a:endParaRPr lang="en-US" dirty="0"/>
          </a:p>
          <a:p>
            <a:pPr marL="0" lvl="0" indent="0" algn="l" rtl="0">
              <a:spcBef>
                <a:spcPts val="0"/>
              </a:spcBef>
              <a:spcAft>
                <a:spcPts val="0"/>
              </a:spcAft>
              <a:buNone/>
            </a:pPr>
            <a:r>
              <a:rPr lang="en-US" dirty="0"/>
              <a:t>This heuristic strongly applies for software development &amp; engineers but also agile organizations as a whole. “</a:t>
            </a:r>
            <a:r>
              <a:rPr lang="en-US" b="0" i="0" dirty="0">
                <a:solidFill>
                  <a:srgbClr val="BCC0C3"/>
                </a:solidFill>
                <a:effectLst/>
                <a:latin typeface="Roboto" panose="02000000000000000000" pitchFamily="2" charset="0"/>
              </a:rPr>
              <a:t>We are uncovering</a:t>
            </a:r>
            <a:r>
              <a:rPr lang="en-US" b="0" i="0" dirty="0">
                <a:solidFill>
                  <a:srgbClr val="BDC1C6"/>
                </a:solidFill>
                <a:effectLst/>
                <a:latin typeface="Roboto" panose="02000000000000000000" pitchFamily="2" charset="0"/>
              </a:rPr>
              <a:t> better ways of developing software by doing it and helping others do 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508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734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8626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Nobody should force you to work together. That’s the fastest way to have people reject working together.</a:t>
            </a:r>
            <a:endParaRPr dirty="0"/>
          </a:p>
        </p:txBody>
      </p:sp>
    </p:spTree>
    <p:extLst>
      <p:ext uri="{BB962C8B-B14F-4D97-AF65-F5344CB8AC3E}">
        <p14:creationId xmlns:p14="http://schemas.microsoft.com/office/powerpoint/2010/main" val="699541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Storm norm form</a:t>
            </a:r>
          </a:p>
          <a:p>
            <a:pPr marL="0" lvl="0" indent="0" algn="l" rtl="0">
              <a:spcBef>
                <a:spcPts val="0"/>
              </a:spcBef>
              <a:spcAft>
                <a:spcPts val="0"/>
              </a:spcAft>
              <a:buNone/>
            </a:pPr>
            <a:r>
              <a:rPr lang="en-US" dirty="0"/>
              <a:t>Everyone will innately start to understand everyone’s strengths and weaknesses, work within them, building themselves and each other up along those boundaries as a natural part of doing development.</a:t>
            </a:r>
            <a:endParaRPr dirty="0"/>
          </a:p>
        </p:txBody>
      </p:sp>
    </p:spTree>
    <p:extLst>
      <p:ext uri="{BB962C8B-B14F-4D97-AF65-F5344CB8AC3E}">
        <p14:creationId xmlns:p14="http://schemas.microsoft.com/office/powerpoint/2010/main" val="238583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7d137f743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7d137f743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105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4800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018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Talk about the </a:t>
            </a:r>
            <a:r>
              <a:rPr lang="en-US" dirty="0" err="1"/>
              <a:t>Moblins</a:t>
            </a:r>
            <a:r>
              <a:rPr lang="en-US" dirty="0"/>
              <a:t> board right outside this shot</a:t>
            </a:r>
            <a:endParaRPr dirty="0"/>
          </a:p>
        </p:txBody>
      </p:sp>
    </p:spTree>
    <p:extLst>
      <p:ext uri="{BB962C8B-B14F-4D97-AF65-F5344CB8AC3E}">
        <p14:creationId xmlns:p14="http://schemas.microsoft.com/office/powerpoint/2010/main" val="807138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908932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Ryan jumps in and out all the time - knows exactly where to go to get someone to help with something.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8739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01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59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2 – refer back to the “Valuable Software” slide.</a:t>
            </a:r>
            <a:endParaRPr dirty="0"/>
          </a:p>
        </p:txBody>
      </p:sp>
    </p:spTree>
    <p:extLst>
      <p:ext uri="{BB962C8B-B14F-4D97-AF65-F5344CB8AC3E}">
        <p14:creationId xmlns:p14="http://schemas.microsoft.com/office/powerpoint/2010/main" val="571063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2509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11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1365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59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7d137f743_0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7d137f743_0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70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47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52b6f6c1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52b6f6c1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64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52b6f6c1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52b6f6c1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85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rot="10800000">
            <a:off x="-576525" y="577350"/>
            <a:ext cx="3988800" cy="3988800"/>
          </a:xfrm>
          <a:prstGeom prst="chord">
            <a:avLst>
              <a:gd name="adj1" fmla="val 2673960"/>
              <a:gd name="adj2" fmla="val 1892177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2">
            <a:alphaModFix/>
          </a:blip>
          <a:stretch>
            <a:fillRect/>
          </a:stretch>
        </p:blipFill>
        <p:spPr>
          <a:xfrm>
            <a:off x="4211150" y="0"/>
            <a:ext cx="4932849" cy="4403851"/>
          </a:xfrm>
          <a:prstGeom prst="rect">
            <a:avLst/>
          </a:prstGeom>
          <a:noFill/>
          <a:ln>
            <a:noFill/>
          </a:ln>
        </p:spPr>
      </p:pic>
      <p:sp>
        <p:nvSpPr>
          <p:cNvPr id="12" name="Google Shape;12;p2"/>
          <p:cNvSpPr txBox="1">
            <a:spLocks noGrp="1"/>
          </p:cNvSpPr>
          <p:nvPr>
            <p:ph type="ctrTitle"/>
          </p:nvPr>
        </p:nvSpPr>
        <p:spPr>
          <a:xfrm>
            <a:off x="685800" y="1569375"/>
            <a:ext cx="3942300" cy="2004600"/>
          </a:xfrm>
          <a:prstGeom prst="rect">
            <a:avLst/>
          </a:prstGeom>
        </p:spPr>
        <p:txBody>
          <a:bodyPr spcFirstLastPara="1" wrap="square" lIns="0" tIns="0" rIns="0" bIns="0"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_1_1_1_1">
    <p:spTree>
      <p:nvGrpSpPr>
        <p:cNvPr id="1" name="Shape 73"/>
        <p:cNvGrpSpPr/>
        <p:nvPr/>
      </p:nvGrpSpPr>
      <p:grpSpPr>
        <a:xfrm>
          <a:off x="0" y="0"/>
          <a:ext cx="0" cy="0"/>
          <a:chOff x="0" y="0"/>
          <a:chExt cx="0" cy="0"/>
        </a:xfrm>
      </p:grpSpPr>
      <p:sp>
        <p:nvSpPr>
          <p:cNvPr id="74" name="Google Shape;74;p1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5731575"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167338"/>
            <a:ext cx="4102500" cy="437100"/>
          </a:xfrm>
          <a:prstGeom prst="rect">
            <a:avLst/>
          </a:prstGeom>
        </p:spPr>
        <p:txBody>
          <a:bodyPr spcFirstLastPara="1" wrap="square" lIns="0" tIns="0" rIns="0" bIns="0"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3"/>
          <p:cNvSpPr txBox="1">
            <a:spLocks noGrp="1"/>
          </p:cNvSpPr>
          <p:nvPr>
            <p:ph type="subTitle" idx="1"/>
          </p:nvPr>
        </p:nvSpPr>
        <p:spPr>
          <a:xfrm>
            <a:off x="685800" y="2701363"/>
            <a:ext cx="4102500" cy="2748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1600">
                <a:solidFill>
                  <a:schemeClr val="accent2"/>
                </a:solidFill>
              </a:defRPr>
            </a:lvl1pPr>
            <a:lvl2pPr lvl="1" rtl="0">
              <a:spcBef>
                <a:spcPts val="600"/>
              </a:spcBef>
              <a:spcAft>
                <a:spcPts val="0"/>
              </a:spcAft>
              <a:buSzPts val="1600"/>
              <a:buNone/>
              <a:defRPr sz="1600">
                <a:solidFill>
                  <a:schemeClr val="accent2"/>
                </a:solidFill>
              </a:defRPr>
            </a:lvl2pPr>
            <a:lvl3pPr lvl="2" rtl="0">
              <a:spcBef>
                <a:spcPts val="600"/>
              </a:spcBef>
              <a:spcAft>
                <a:spcPts val="0"/>
              </a:spcAft>
              <a:buClr>
                <a:schemeClr val="accent2"/>
              </a:buClr>
              <a:buSzPts val="1600"/>
              <a:buNone/>
              <a:defRPr sz="1600">
                <a:solidFill>
                  <a:schemeClr val="accent2"/>
                </a:solidFill>
              </a:defRPr>
            </a:lvl3pPr>
            <a:lvl4pPr lvl="3" rtl="0">
              <a:spcBef>
                <a:spcPts val="600"/>
              </a:spcBef>
              <a:spcAft>
                <a:spcPts val="0"/>
              </a:spcAft>
              <a:buClr>
                <a:schemeClr val="accent2"/>
              </a:buClr>
              <a:buSzPts val="1600"/>
              <a:buNone/>
              <a:defRPr sz="1600">
                <a:solidFill>
                  <a:schemeClr val="accent2"/>
                </a:solidFill>
              </a:defRPr>
            </a:lvl4pPr>
            <a:lvl5pPr lvl="4" rtl="0">
              <a:spcBef>
                <a:spcPts val="600"/>
              </a:spcBef>
              <a:spcAft>
                <a:spcPts val="0"/>
              </a:spcAft>
              <a:buClr>
                <a:schemeClr val="accent2"/>
              </a:buClr>
              <a:buSzPts val="1600"/>
              <a:buNone/>
              <a:defRPr sz="1600">
                <a:solidFill>
                  <a:schemeClr val="accent2"/>
                </a:solidFill>
              </a:defRPr>
            </a:lvl5pPr>
            <a:lvl6pPr lvl="5" rtl="0">
              <a:spcBef>
                <a:spcPts val="600"/>
              </a:spcBef>
              <a:spcAft>
                <a:spcPts val="0"/>
              </a:spcAft>
              <a:buClr>
                <a:schemeClr val="accent2"/>
              </a:buClr>
              <a:buSzPts val="1600"/>
              <a:buNone/>
              <a:defRPr sz="1600">
                <a:solidFill>
                  <a:schemeClr val="accent2"/>
                </a:solidFill>
              </a:defRPr>
            </a:lvl6pPr>
            <a:lvl7pPr lvl="6" rtl="0">
              <a:spcBef>
                <a:spcPts val="600"/>
              </a:spcBef>
              <a:spcAft>
                <a:spcPts val="0"/>
              </a:spcAft>
              <a:buClr>
                <a:schemeClr val="accent2"/>
              </a:buClr>
              <a:buSzPts val="1600"/>
              <a:buNone/>
              <a:defRPr sz="1600">
                <a:solidFill>
                  <a:schemeClr val="accent2"/>
                </a:solidFill>
              </a:defRPr>
            </a:lvl7pPr>
            <a:lvl8pPr lvl="7" rtl="0">
              <a:spcBef>
                <a:spcPts val="600"/>
              </a:spcBef>
              <a:spcAft>
                <a:spcPts val="0"/>
              </a:spcAft>
              <a:buClr>
                <a:schemeClr val="accent2"/>
              </a:buClr>
              <a:buSzPts val="1600"/>
              <a:buNone/>
              <a:defRPr sz="1600">
                <a:solidFill>
                  <a:schemeClr val="accent2"/>
                </a:solidFill>
              </a:defRPr>
            </a:lvl8pPr>
            <a:lvl9pPr lvl="8" rtl="0">
              <a:spcBef>
                <a:spcPts val="600"/>
              </a:spcBef>
              <a:spcAft>
                <a:spcPts val="600"/>
              </a:spcAft>
              <a:buClr>
                <a:schemeClr val="accent2"/>
              </a:buClr>
              <a:buSzPts val="1600"/>
              <a:buNone/>
              <a:defRPr sz="1600">
                <a:solidFill>
                  <a:schemeClr val="accent2"/>
                </a:solidFill>
              </a:defRPr>
            </a:lvl9pPr>
          </a:lstStyle>
          <a:p>
            <a:endParaRPr/>
          </a:p>
        </p:txBody>
      </p:sp>
      <p:pic>
        <p:nvPicPr>
          <p:cNvPr id="17" name="Google Shape;17;p3"/>
          <p:cNvPicPr preferRelativeResize="0"/>
          <p:nvPr/>
        </p:nvPicPr>
        <p:blipFill>
          <a:blip r:embed="rId2">
            <a:alphaModFix/>
          </a:blip>
          <a:stretch>
            <a:fillRect/>
          </a:stretch>
        </p:blipFill>
        <p:spPr>
          <a:xfrm>
            <a:off x="4874816" y="0"/>
            <a:ext cx="4269193" cy="43706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2"/>
        </a:solidFill>
        <a:effectLst/>
      </p:bgPr>
    </p:bg>
    <p:spTree>
      <p:nvGrpSpPr>
        <p:cNvPr id="1" name="Shape 18"/>
        <p:cNvGrpSpPr/>
        <p:nvPr/>
      </p:nvGrpSpPr>
      <p:grpSpPr>
        <a:xfrm>
          <a:off x="0" y="0"/>
          <a:ext cx="0" cy="0"/>
          <a:chOff x="0" y="0"/>
          <a:chExt cx="0" cy="0"/>
        </a:xfrm>
      </p:grpSpPr>
      <p:sp>
        <p:nvSpPr>
          <p:cNvPr id="19" name="Google Shape;19;p4"/>
          <p:cNvSpPr/>
          <p:nvPr/>
        </p:nvSpPr>
        <p:spPr>
          <a:xfrm rot="-5400000">
            <a:off x="690500" y="-806025"/>
            <a:ext cx="5541300" cy="5541300"/>
          </a:xfrm>
          <a:prstGeom prst="chord">
            <a:avLst>
              <a:gd name="adj1" fmla="val 2673960"/>
              <a:gd name="adj2" fmla="val 18921779"/>
            </a:avLst>
          </a:prstGeom>
          <a:solidFill>
            <a:srgbClr val="610B0B">
              <a:alpha val="20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5508300" y="0"/>
            <a:ext cx="3635700" cy="4562700"/>
          </a:xfrm>
          <a:prstGeom prst="rect">
            <a:avLst/>
          </a:prstGeom>
          <a:noFill/>
          <a:ln>
            <a:noFill/>
          </a:ln>
        </p:spPr>
      </p:pic>
      <p:sp>
        <p:nvSpPr>
          <p:cNvPr id="22" name="Google Shape;22;p4"/>
          <p:cNvSpPr txBox="1">
            <a:spLocks noGrp="1"/>
          </p:cNvSpPr>
          <p:nvPr>
            <p:ph type="body" idx="1"/>
          </p:nvPr>
        </p:nvSpPr>
        <p:spPr>
          <a:xfrm>
            <a:off x="1219200" y="790200"/>
            <a:ext cx="4407300" cy="3141000"/>
          </a:xfrm>
          <a:prstGeom prst="rect">
            <a:avLst/>
          </a:prstGeom>
        </p:spPr>
        <p:txBody>
          <a:bodyPr spcFirstLastPara="1" wrap="square" lIns="0" tIns="0" rIns="0" bIns="0" anchor="t" anchorCtr="0">
            <a:noAutofit/>
          </a:bodyPr>
          <a:lstStyle>
            <a:lvl1pPr marL="457200" lvl="0"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1pPr>
            <a:lvl2pPr marL="914400" lvl="1"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2pPr>
            <a:lvl3pPr marL="1371600" lvl="2"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3pPr>
            <a:lvl4pPr marL="1828800" lvl="3"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4pPr>
            <a:lvl5pPr marL="2286000" lvl="4"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5pPr>
            <a:lvl6pPr marL="2743200" lvl="5"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6pPr>
            <a:lvl7pPr marL="3200400" lvl="6"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7pPr>
            <a:lvl8pPr marL="3657600" lvl="7" indent="-406400" rtl="0">
              <a:spcBef>
                <a:spcPts val="600"/>
              </a:spcBef>
              <a:spcAft>
                <a:spcPts val="0"/>
              </a:spcAft>
              <a:buClr>
                <a:schemeClr val="lt1"/>
              </a:buClr>
              <a:buSzPts val="2800"/>
              <a:buFont typeface="Inter-Regular"/>
              <a:buChar char="○"/>
              <a:defRPr sz="2800">
                <a:solidFill>
                  <a:schemeClr val="lt1"/>
                </a:solidFill>
                <a:latin typeface="Inter-Regular"/>
                <a:ea typeface="Inter-Regular"/>
                <a:cs typeface="Inter-Regular"/>
                <a:sym typeface="Inter-Regular"/>
              </a:defRPr>
            </a:lvl8pPr>
            <a:lvl9pPr marL="4114800" lvl="8" indent="-406400" rtl="0">
              <a:spcBef>
                <a:spcPts val="600"/>
              </a:spcBef>
              <a:spcAft>
                <a:spcPts val="600"/>
              </a:spcAft>
              <a:buClr>
                <a:schemeClr val="lt1"/>
              </a:buClr>
              <a:buSzPts val="2800"/>
              <a:buFont typeface="Inter-Regular"/>
              <a:buChar char="■"/>
              <a:defRPr sz="2800">
                <a:solidFill>
                  <a:schemeClr val="lt1"/>
                </a:solidFill>
                <a:latin typeface="Inter-Regular"/>
                <a:ea typeface="Inter-Regular"/>
                <a:cs typeface="Inter-Regular"/>
                <a:sym typeface="Inter-Regular"/>
              </a:defRPr>
            </a:lvl9pPr>
          </a:lstStyle>
          <a:p>
            <a:endParaRPr/>
          </a:p>
        </p:txBody>
      </p:sp>
      <p:sp>
        <p:nvSpPr>
          <p:cNvPr id="23" name="Google Shape;23;p4"/>
          <p:cNvSpPr txBox="1"/>
          <p:nvPr/>
        </p:nvSpPr>
        <p:spPr>
          <a:xfrm>
            <a:off x="721100" y="490575"/>
            <a:ext cx="4266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1"/>
                </a:solidFill>
                <a:latin typeface="Playfair Display"/>
                <a:ea typeface="Playfair Display"/>
                <a:cs typeface="Playfair Display"/>
                <a:sym typeface="Playfair Display"/>
              </a:rPr>
              <a:t>“</a:t>
            </a:r>
            <a:endParaRPr sz="9600">
              <a:solidFill>
                <a:schemeClr val="accent1"/>
              </a:solidFill>
              <a:latin typeface="Playfair Display"/>
              <a:ea typeface="Playfair Display"/>
              <a:cs typeface="Playfair Display"/>
              <a:sym typeface="Playfair Displ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
        <p:cNvGrpSpPr/>
        <p:nvPr/>
      </p:nvGrpSpPr>
      <p:grpSpPr>
        <a:xfrm>
          <a:off x="0" y="0"/>
          <a:ext cx="0" cy="0"/>
          <a:chOff x="0" y="0"/>
          <a:chExt cx="0" cy="0"/>
        </a:xfrm>
      </p:grpSpPr>
      <p:sp>
        <p:nvSpPr>
          <p:cNvPr id="25" name="Google Shape;25;p5"/>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855300" y="1506348"/>
            <a:ext cx="45495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29" name="Google Shape;29;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 name="Google Shape;30;p5"/>
          <p:cNvPicPr preferRelativeResize="0"/>
          <p:nvPr/>
        </p:nvPicPr>
        <p:blipFill>
          <a:blip r:embed="rId2">
            <a:alphaModFix/>
          </a:blip>
          <a:stretch>
            <a:fillRect/>
          </a:stretch>
        </p:blipFill>
        <p:spPr>
          <a:xfrm>
            <a:off x="5713131" y="12"/>
            <a:ext cx="3430865" cy="43706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6"/>
          <p:cNvSpPr txBox="1">
            <a:spLocks noGrp="1"/>
          </p:cNvSpPr>
          <p:nvPr>
            <p:ph type="body" idx="1"/>
          </p:nvPr>
        </p:nvSpPr>
        <p:spPr>
          <a:xfrm>
            <a:off x="85527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6" name="Google Shape;36;p6"/>
          <p:cNvSpPr txBox="1">
            <a:spLocks noGrp="1"/>
          </p:cNvSpPr>
          <p:nvPr>
            <p:ph type="body" idx="2"/>
          </p:nvPr>
        </p:nvSpPr>
        <p:spPr>
          <a:xfrm>
            <a:off x="3279125" y="1506350"/>
            <a:ext cx="2125800" cy="2864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37" name="Google Shape;37;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8" name="Google Shape;38;p6"/>
          <p:cNvPicPr preferRelativeResize="0"/>
          <p:nvPr/>
        </p:nvPicPr>
        <p:blipFill>
          <a:blip r:embed="rId2">
            <a:alphaModFix/>
          </a:blip>
          <a:stretch>
            <a:fillRect/>
          </a:stretch>
        </p:blipFill>
        <p:spPr>
          <a:xfrm>
            <a:off x="5539113" y="0"/>
            <a:ext cx="3604894" cy="43706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855300"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4" name="Google Shape;44;p7"/>
          <p:cNvSpPr txBox="1">
            <a:spLocks noGrp="1"/>
          </p:cNvSpPr>
          <p:nvPr>
            <p:ph type="body" idx="2"/>
          </p:nvPr>
        </p:nvSpPr>
        <p:spPr>
          <a:xfrm>
            <a:off x="2811939"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5" name="Google Shape;45;p7"/>
          <p:cNvSpPr txBox="1">
            <a:spLocks noGrp="1"/>
          </p:cNvSpPr>
          <p:nvPr>
            <p:ph type="body" idx="3"/>
          </p:nvPr>
        </p:nvSpPr>
        <p:spPr>
          <a:xfrm>
            <a:off x="4768578" y="1506350"/>
            <a:ext cx="1770600" cy="2864400"/>
          </a:xfrm>
          <a:prstGeom prst="rect">
            <a:avLst/>
          </a:prstGeom>
        </p:spPr>
        <p:txBody>
          <a:bodyPr spcFirstLastPara="1" wrap="square" lIns="0" tIns="0" rIns="0" bIns="0" anchor="t" anchorCtr="0">
            <a:noAutofit/>
          </a:bodyPr>
          <a:lstStyle>
            <a:lvl1pPr marL="457200" lvl="0" indent="-311150" rtl="0">
              <a:spcBef>
                <a:spcPts val="600"/>
              </a:spcBef>
              <a:spcAft>
                <a:spcPts val="0"/>
              </a:spcAft>
              <a:buSzPts val="1300"/>
              <a:buChar char="✓"/>
              <a:defRPr sz="1300"/>
            </a:lvl1pPr>
            <a:lvl2pPr marL="914400" lvl="1" indent="-311150" rtl="0">
              <a:spcBef>
                <a:spcPts val="600"/>
              </a:spcBef>
              <a:spcAft>
                <a:spcPts val="0"/>
              </a:spcAft>
              <a:buSzPts val="1300"/>
              <a:buChar char="○"/>
              <a:defRPr sz="1300"/>
            </a:lvl2pPr>
            <a:lvl3pPr marL="1371600" lvl="2" indent="-311150" rtl="0">
              <a:spcBef>
                <a:spcPts val="600"/>
              </a:spcBef>
              <a:spcAft>
                <a:spcPts val="0"/>
              </a:spcAft>
              <a:buSzPts val="1300"/>
              <a:buChar char="●"/>
              <a:defRPr sz="1300"/>
            </a:lvl3pPr>
            <a:lvl4pPr marL="1828800" lvl="3" indent="-311150" rtl="0">
              <a:spcBef>
                <a:spcPts val="600"/>
              </a:spcBef>
              <a:spcAft>
                <a:spcPts val="0"/>
              </a:spcAft>
              <a:buSzPts val="1300"/>
              <a:buChar char="●"/>
              <a:defRPr sz="1300"/>
            </a:lvl4pPr>
            <a:lvl5pPr marL="2286000" lvl="4" indent="-311150" rtl="0">
              <a:spcBef>
                <a:spcPts val="600"/>
              </a:spcBef>
              <a:spcAft>
                <a:spcPts val="0"/>
              </a:spcAft>
              <a:buSzPts val="1300"/>
              <a:buChar char="○"/>
              <a:defRPr sz="1300"/>
            </a:lvl5pPr>
            <a:lvl6pPr marL="2743200" lvl="5" indent="-311150" rtl="0">
              <a:spcBef>
                <a:spcPts val="600"/>
              </a:spcBef>
              <a:spcAft>
                <a:spcPts val="0"/>
              </a:spcAft>
              <a:buSzPts val="1300"/>
              <a:buChar char="■"/>
              <a:defRPr sz="1300"/>
            </a:lvl6pPr>
            <a:lvl7pPr marL="3200400" lvl="6" indent="-311150" rtl="0">
              <a:spcBef>
                <a:spcPts val="600"/>
              </a:spcBef>
              <a:spcAft>
                <a:spcPts val="0"/>
              </a:spcAft>
              <a:buSzPts val="1300"/>
              <a:buChar char="●"/>
              <a:defRPr sz="1300"/>
            </a:lvl7pPr>
            <a:lvl8pPr marL="3657600" lvl="7" indent="-311150" rtl="0">
              <a:spcBef>
                <a:spcPts val="600"/>
              </a:spcBef>
              <a:spcAft>
                <a:spcPts val="0"/>
              </a:spcAft>
              <a:buSzPts val="1300"/>
              <a:buChar char="○"/>
              <a:defRPr sz="1300"/>
            </a:lvl8pPr>
            <a:lvl9pPr marL="4114800" lvl="8" indent="-311150" rtl="0">
              <a:spcBef>
                <a:spcPts val="600"/>
              </a:spcBef>
              <a:spcAft>
                <a:spcPts val="600"/>
              </a:spcAft>
              <a:buSzPts val="1300"/>
              <a:buChar char="■"/>
              <a:defRPr sz="1300"/>
            </a:lvl9pPr>
          </a:lstStyle>
          <a:p>
            <a:endParaRPr/>
          </a:p>
        </p:txBody>
      </p:sp>
      <p:sp>
        <p:nvSpPr>
          <p:cNvPr id="46" name="Google Shape;46;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7" name="Google Shape;47;p7"/>
          <p:cNvPicPr preferRelativeResize="0"/>
          <p:nvPr/>
        </p:nvPicPr>
        <p:blipFill>
          <a:blip r:embed="rId2">
            <a:alphaModFix/>
          </a:blip>
          <a:stretch>
            <a:fillRect/>
          </a:stretch>
        </p:blipFill>
        <p:spPr>
          <a:xfrm>
            <a:off x="6687216" y="0"/>
            <a:ext cx="2456794" cy="43706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8"/>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223925" y="228600"/>
            <a:ext cx="1528200" cy="15282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 name="Google Shape;52;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3" name="Google Shape;53;p8"/>
          <p:cNvPicPr preferRelativeResize="0"/>
          <p:nvPr/>
        </p:nvPicPr>
        <p:blipFill>
          <a:blip r:embed="rId2">
            <a:alphaModFix/>
          </a:blip>
          <a:stretch>
            <a:fillRect/>
          </a:stretch>
        </p:blipFill>
        <p:spPr>
          <a:xfrm>
            <a:off x="5766477" y="12"/>
            <a:ext cx="3377524" cy="43706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Illustration 1" type="blank">
  <p:cSld name="BLANK">
    <p:spTree>
      <p:nvGrpSpPr>
        <p:cNvPr id="1" name="Shape 59"/>
        <p:cNvGrpSpPr/>
        <p:nvPr/>
      </p:nvGrpSpPr>
      <p:grpSpPr>
        <a:xfrm>
          <a:off x="0" y="0"/>
          <a:ext cx="0" cy="0"/>
          <a:chOff x="0" y="0"/>
          <a:chExt cx="0" cy="0"/>
        </a:xfrm>
      </p:grpSpPr>
      <p:sp>
        <p:nvSpPr>
          <p:cNvPr id="60" name="Google Shape;60;p10"/>
          <p:cNvSpPr/>
          <p:nvPr/>
        </p:nvSpPr>
        <p:spPr>
          <a:xfrm>
            <a:off x="5733000" y="577350"/>
            <a:ext cx="3988800" cy="39888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2" name="Google Shape;62;p10"/>
          <p:cNvPicPr preferRelativeResize="0"/>
          <p:nvPr/>
        </p:nvPicPr>
        <p:blipFill>
          <a:blip r:embed="rId2">
            <a:alphaModFix/>
          </a:blip>
          <a:stretch>
            <a:fillRect/>
          </a:stretch>
        </p:blipFill>
        <p:spPr>
          <a:xfrm>
            <a:off x="6146989" y="0"/>
            <a:ext cx="2996999" cy="43706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Illustration 4">
  <p:cSld name="BLANK_1_1_1">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3"/>
          <p:cNvPicPr preferRelativeResize="0"/>
          <p:nvPr/>
        </p:nvPicPr>
        <p:blipFill>
          <a:blip r:embed="rId2">
            <a:alphaModFix/>
          </a:blip>
          <a:stretch>
            <a:fillRect/>
          </a:stretch>
        </p:blipFill>
        <p:spPr>
          <a:xfrm>
            <a:off x="6890631" y="12"/>
            <a:ext cx="2253366" cy="43706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748950"/>
            <a:ext cx="4549500" cy="487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1pPr>
            <a:lvl2pPr lvl="1"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2pPr>
            <a:lvl3pPr lvl="2"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3pPr>
            <a:lvl4pPr lvl="3"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4pPr>
            <a:lvl5pPr lvl="4"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5pPr>
            <a:lvl6pPr lvl="5"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6pPr>
            <a:lvl7pPr lvl="6"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7pPr>
            <a:lvl8pPr lvl="7"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8pPr>
            <a:lvl9pPr lvl="8" rtl="0">
              <a:lnSpc>
                <a:spcPct val="90000"/>
              </a:lnSpc>
              <a:spcBef>
                <a:spcPts val="0"/>
              </a:spcBef>
              <a:spcAft>
                <a:spcPts val="0"/>
              </a:spcAft>
              <a:buClr>
                <a:schemeClr val="dk1"/>
              </a:buClr>
              <a:buSzPts val="3200"/>
              <a:buFont typeface="Playfair Display Regular"/>
              <a:buNone/>
              <a:defRPr sz="3200">
                <a:solidFill>
                  <a:schemeClr val="dk1"/>
                </a:solidFill>
                <a:latin typeface="Playfair Display Regular"/>
                <a:ea typeface="Playfair Display Regular"/>
                <a:cs typeface="Playfair Display Regular"/>
                <a:sym typeface="Playfair Display Regular"/>
              </a:defRPr>
            </a:lvl9pPr>
          </a:lstStyle>
          <a:p>
            <a:endParaRPr/>
          </a:p>
        </p:txBody>
      </p:sp>
      <p:sp>
        <p:nvSpPr>
          <p:cNvPr id="7" name="Google Shape;7;p1"/>
          <p:cNvSpPr txBox="1">
            <a:spLocks noGrp="1"/>
          </p:cNvSpPr>
          <p:nvPr>
            <p:ph type="body" idx="1"/>
          </p:nvPr>
        </p:nvSpPr>
        <p:spPr>
          <a:xfrm>
            <a:off x="855300" y="1506348"/>
            <a:ext cx="4549500" cy="3033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1pPr>
            <a:lvl2pPr marL="914400" lvl="1" indent="-355600" rtl="0">
              <a:lnSpc>
                <a:spcPct val="115000"/>
              </a:lnSpc>
              <a:spcBef>
                <a:spcPts val="600"/>
              </a:spcBef>
              <a:spcAft>
                <a:spcPts val="0"/>
              </a:spcAft>
              <a:buClr>
                <a:schemeClr val="accent2"/>
              </a:buClr>
              <a:buSzPts val="2000"/>
              <a:buFont typeface="Inter-Regular"/>
              <a:buChar char="○"/>
              <a:defRPr sz="2000">
                <a:solidFill>
                  <a:schemeClr val="dk2"/>
                </a:solidFill>
                <a:latin typeface="Inter-Regular"/>
                <a:ea typeface="Inter-Regular"/>
                <a:cs typeface="Inter-Regular"/>
                <a:sym typeface="Inter-Regular"/>
              </a:defRPr>
            </a:lvl2pPr>
            <a:lvl3pPr marL="1371600" lvl="2"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3pPr>
            <a:lvl4pPr marL="1828800" lvl="3" indent="-355600" rtl="0">
              <a:lnSpc>
                <a:spcPct val="115000"/>
              </a:lnSpc>
              <a:spcBef>
                <a:spcPts val="600"/>
              </a:spcBef>
              <a:spcAft>
                <a:spcPts val="0"/>
              </a:spcAft>
              <a:buClr>
                <a:schemeClr val="accent1"/>
              </a:buClr>
              <a:buSzPts val="2000"/>
              <a:buFont typeface="Inter-Regular"/>
              <a:buChar char="●"/>
              <a:defRPr sz="2000">
                <a:solidFill>
                  <a:schemeClr val="dk2"/>
                </a:solidFill>
                <a:latin typeface="Inter-Regular"/>
                <a:ea typeface="Inter-Regular"/>
                <a:cs typeface="Inter-Regular"/>
                <a:sym typeface="Inter-Regular"/>
              </a:defRPr>
            </a:lvl4pPr>
            <a:lvl5pPr marL="2286000" lvl="4"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5pPr>
            <a:lvl6pPr marL="2743200" lvl="5"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6pPr>
            <a:lvl7pPr marL="3200400" lvl="6"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7pPr>
            <a:lvl8pPr marL="3657600" lvl="7" indent="-355600" rtl="0">
              <a:lnSpc>
                <a:spcPct val="115000"/>
              </a:lnSpc>
              <a:spcBef>
                <a:spcPts val="600"/>
              </a:spcBef>
              <a:spcAft>
                <a:spcPts val="0"/>
              </a:spcAft>
              <a:buClr>
                <a:schemeClr val="dk2"/>
              </a:buClr>
              <a:buSzPts val="2000"/>
              <a:buFont typeface="Inter-Regular"/>
              <a:buChar char="○"/>
              <a:defRPr sz="2000">
                <a:solidFill>
                  <a:schemeClr val="dk2"/>
                </a:solidFill>
                <a:latin typeface="Inter-Regular"/>
                <a:ea typeface="Inter-Regular"/>
                <a:cs typeface="Inter-Regular"/>
                <a:sym typeface="Inter-Regular"/>
              </a:defRPr>
            </a:lvl8pPr>
            <a:lvl9pPr marL="4114800" lvl="8" indent="-355600" rtl="0">
              <a:lnSpc>
                <a:spcPct val="115000"/>
              </a:lnSpc>
              <a:spcBef>
                <a:spcPts val="600"/>
              </a:spcBef>
              <a:spcAft>
                <a:spcPts val="600"/>
              </a:spcAft>
              <a:buClr>
                <a:schemeClr val="dk2"/>
              </a:buClr>
              <a:buSzPts val="2000"/>
              <a:buFont typeface="Inter-Regular"/>
              <a:buChar char="■"/>
              <a:defRPr sz="2000">
                <a:solidFill>
                  <a:schemeClr val="dk2"/>
                </a:solidFill>
                <a:latin typeface="Inter-Regular"/>
                <a:ea typeface="Inter-Regular"/>
                <a:cs typeface="Inter-Regular"/>
                <a:sym typeface="Inter-Regular"/>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200">
                <a:solidFill>
                  <a:schemeClr val="accent2"/>
                </a:solidFill>
                <a:latin typeface="Inter-Regular"/>
                <a:ea typeface="Inter-Regular"/>
                <a:cs typeface="Inter-Regular"/>
                <a:sym typeface="Inter-Regular"/>
              </a:defRPr>
            </a:lvl1pPr>
            <a:lvl2pPr lvl="1" algn="r" rtl="0">
              <a:buNone/>
              <a:defRPr sz="1200">
                <a:solidFill>
                  <a:schemeClr val="accent2"/>
                </a:solidFill>
                <a:latin typeface="Inter-Regular"/>
                <a:ea typeface="Inter-Regular"/>
                <a:cs typeface="Inter-Regular"/>
                <a:sym typeface="Inter-Regular"/>
              </a:defRPr>
            </a:lvl2pPr>
            <a:lvl3pPr lvl="2" algn="r" rtl="0">
              <a:buNone/>
              <a:defRPr sz="1200">
                <a:solidFill>
                  <a:schemeClr val="accent2"/>
                </a:solidFill>
                <a:latin typeface="Inter-Regular"/>
                <a:ea typeface="Inter-Regular"/>
                <a:cs typeface="Inter-Regular"/>
                <a:sym typeface="Inter-Regular"/>
              </a:defRPr>
            </a:lvl3pPr>
            <a:lvl4pPr lvl="3" algn="r" rtl="0">
              <a:buNone/>
              <a:defRPr sz="1200">
                <a:solidFill>
                  <a:schemeClr val="accent2"/>
                </a:solidFill>
                <a:latin typeface="Inter-Regular"/>
                <a:ea typeface="Inter-Regular"/>
                <a:cs typeface="Inter-Regular"/>
                <a:sym typeface="Inter-Regular"/>
              </a:defRPr>
            </a:lvl4pPr>
            <a:lvl5pPr lvl="4" algn="r" rtl="0">
              <a:buNone/>
              <a:defRPr sz="1200">
                <a:solidFill>
                  <a:schemeClr val="accent2"/>
                </a:solidFill>
                <a:latin typeface="Inter-Regular"/>
                <a:ea typeface="Inter-Regular"/>
                <a:cs typeface="Inter-Regular"/>
                <a:sym typeface="Inter-Regular"/>
              </a:defRPr>
            </a:lvl5pPr>
            <a:lvl6pPr lvl="5" algn="r" rtl="0">
              <a:buNone/>
              <a:defRPr sz="1200">
                <a:solidFill>
                  <a:schemeClr val="accent2"/>
                </a:solidFill>
                <a:latin typeface="Inter-Regular"/>
                <a:ea typeface="Inter-Regular"/>
                <a:cs typeface="Inter-Regular"/>
                <a:sym typeface="Inter-Regular"/>
              </a:defRPr>
            </a:lvl6pPr>
            <a:lvl7pPr lvl="6" algn="r" rtl="0">
              <a:buNone/>
              <a:defRPr sz="1200">
                <a:solidFill>
                  <a:schemeClr val="accent2"/>
                </a:solidFill>
                <a:latin typeface="Inter-Regular"/>
                <a:ea typeface="Inter-Regular"/>
                <a:cs typeface="Inter-Regular"/>
                <a:sym typeface="Inter-Regular"/>
              </a:defRPr>
            </a:lvl7pPr>
            <a:lvl8pPr lvl="7" algn="r" rtl="0">
              <a:buNone/>
              <a:defRPr sz="1200">
                <a:solidFill>
                  <a:schemeClr val="accent2"/>
                </a:solidFill>
                <a:latin typeface="Inter-Regular"/>
                <a:ea typeface="Inter-Regular"/>
                <a:cs typeface="Inter-Regular"/>
                <a:sym typeface="Inter-Regular"/>
              </a:defRPr>
            </a:lvl8pPr>
            <a:lvl9pPr lvl="8" algn="r" rtl="0">
              <a:buNone/>
              <a:defRPr sz="1200">
                <a:solidFill>
                  <a:schemeClr val="accent2"/>
                </a:solidFill>
                <a:latin typeface="Inter-Regular"/>
                <a:ea typeface="Inter-Regular"/>
                <a:cs typeface="Inter-Regular"/>
                <a:sym typeface="Inter-Regula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9"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pp.sli.do/event/me4gojm4wtbikS3y6wz5wZ"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youtu.be/eVq0ori33PQ"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ctrTitle"/>
          </p:nvPr>
        </p:nvSpPr>
        <p:spPr>
          <a:xfrm>
            <a:off x="685799" y="1569375"/>
            <a:ext cx="4094285" cy="200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Ensemble</a:t>
            </a:r>
            <a:br>
              <a:rPr lang="en" dirty="0"/>
            </a:br>
            <a:r>
              <a:rPr lang="en" dirty="0"/>
              <a:t>Programming</a:t>
            </a:r>
            <a:endParaRPr dirty="0"/>
          </a:p>
        </p:txBody>
      </p:sp>
      <p:sp>
        <p:nvSpPr>
          <p:cNvPr id="8" name="Google Shape;95;p17">
            <a:extLst>
              <a:ext uri="{FF2B5EF4-FFF2-40B4-BE49-F238E27FC236}">
                <a16:creationId xmlns:a16="http://schemas.microsoft.com/office/drawing/2014/main" id="{11A38C56-9FA4-DC9D-0D10-A287941B557B}"/>
              </a:ext>
            </a:extLst>
          </p:cNvPr>
          <p:cNvSpPr txBox="1">
            <a:spLocks/>
          </p:cNvSpPr>
          <p:nvPr/>
        </p:nvSpPr>
        <p:spPr>
          <a:xfrm>
            <a:off x="3523367" y="2248788"/>
            <a:ext cx="4102500" cy="2748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US" dirty="0">
                <a:solidFill>
                  <a:schemeClr val="tx1"/>
                </a:solidFill>
              </a:rPr>
              <a:t>/ Mob</a:t>
            </a:r>
          </a:p>
        </p:txBody>
      </p:sp>
      <p:pic>
        <p:nvPicPr>
          <p:cNvPr id="2" name="Picture 1" descr="Qr code&#10;&#10;Description automatically generated">
            <a:extLst>
              <a:ext uri="{FF2B5EF4-FFF2-40B4-BE49-F238E27FC236}">
                <a16:creationId xmlns:a16="http://schemas.microsoft.com/office/drawing/2014/main" id="{D4B9A477-105F-D567-4B7B-AA099585ABAD}"/>
              </a:ext>
            </a:extLst>
          </p:cNvPr>
          <p:cNvPicPr>
            <a:picLocks noChangeAspect="1"/>
          </p:cNvPicPr>
          <p:nvPr/>
        </p:nvPicPr>
        <p:blipFill>
          <a:blip r:embed="rId3"/>
          <a:stretch>
            <a:fillRect/>
          </a:stretch>
        </p:blipFill>
        <p:spPr>
          <a:xfrm>
            <a:off x="685799" y="3370861"/>
            <a:ext cx="1592777" cy="1592777"/>
          </a:xfrm>
          <a:prstGeom prst="rect">
            <a:avLst/>
          </a:prstGeom>
        </p:spPr>
      </p:pic>
      <p:sp>
        <p:nvSpPr>
          <p:cNvPr id="3" name="Google Shape;220;p29">
            <a:extLst>
              <a:ext uri="{FF2B5EF4-FFF2-40B4-BE49-F238E27FC236}">
                <a16:creationId xmlns:a16="http://schemas.microsoft.com/office/drawing/2014/main" id="{9BC4D2D1-8BD1-F8D9-9EB5-E5A45CACCC76}"/>
              </a:ext>
            </a:extLst>
          </p:cNvPr>
          <p:cNvSpPr txBox="1">
            <a:spLocks/>
          </p:cNvSpPr>
          <p:nvPr/>
        </p:nvSpPr>
        <p:spPr>
          <a:xfrm>
            <a:off x="2348342" y="3895427"/>
            <a:ext cx="2713513" cy="274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2000" dirty="0">
                <a:solidFill>
                  <a:schemeClr val="accent2"/>
                </a:solidFill>
              </a:rPr>
              <a:t>Participate Live!</a:t>
            </a:r>
          </a:p>
        </p:txBody>
      </p:sp>
      <p:sp>
        <p:nvSpPr>
          <p:cNvPr id="4" name="TextBox 3">
            <a:extLst>
              <a:ext uri="{FF2B5EF4-FFF2-40B4-BE49-F238E27FC236}">
                <a16:creationId xmlns:a16="http://schemas.microsoft.com/office/drawing/2014/main" id="{650C755C-7160-4F73-A792-BCB1D6234008}"/>
              </a:ext>
            </a:extLst>
          </p:cNvPr>
          <p:cNvSpPr txBox="1"/>
          <p:nvPr/>
        </p:nvSpPr>
        <p:spPr>
          <a:xfrm>
            <a:off x="2278576" y="4118966"/>
            <a:ext cx="2691245" cy="523220"/>
          </a:xfrm>
          <a:prstGeom prst="rect">
            <a:avLst/>
          </a:prstGeom>
          <a:noFill/>
        </p:spPr>
        <p:txBody>
          <a:bodyPr wrap="square">
            <a:spAutoFit/>
          </a:bodyPr>
          <a:lstStyle/>
          <a:p>
            <a:r>
              <a:rPr lang="en-US" dirty="0">
                <a:hlinkClick r:id="rId4"/>
              </a:rPr>
              <a:t>https://app.sli.do/event/me4gojm4wtbikS3y6wz5wZ</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53D1CB-5F7D-0E33-52BC-E2F5EFDD1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9" name="Text Placeholder 8">
            <a:extLst>
              <a:ext uri="{FF2B5EF4-FFF2-40B4-BE49-F238E27FC236}">
                <a16:creationId xmlns:a16="http://schemas.microsoft.com/office/drawing/2014/main" id="{81FA3143-51B0-4843-B0AD-5650B8170861}"/>
              </a:ext>
            </a:extLst>
          </p:cNvPr>
          <p:cNvSpPr>
            <a:spLocks noGrp="1"/>
          </p:cNvSpPr>
          <p:nvPr>
            <p:ph type="body" idx="1"/>
          </p:nvPr>
        </p:nvSpPr>
        <p:spPr/>
        <p:txBody>
          <a:bodyPr/>
          <a:lstStyle/>
          <a:p>
            <a:endParaRPr lang="en-US"/>
          </a:p>
        </p:txBody>
      </p:sp>
      <p:pic>
        <p:nvPicPr>
          <p:cNvPr id="11" name="Picture 10" descr="Text, letter&#10;&#10;Description automatically generated">
            <a:extLst>
              <a:ext uri="{FF2B5EF4-FFF2-40B4-BE49-F238E27FC236}">
                <a16:creationId xmlns:a16="http://schemas.microsoft.com/office/drawing/2014/main" id="{3414A18F-7E66-35A1-2FD2-58ECDD56FD89}"/>
              </a:ext>
            </a:extLst>
          </p:cNvPr>
          <p:cNvPicPr>
            <a:picLocks noChangeAspect="1"/>
          </p:cNvPicPr>
          <p:nvPr/>
        </p:nvPicPr>
        <p:blipFill>
          <a:blip r:embed="rId2"/>
          <a:stretch>
            <a:fillRect/>
          </a:stretch>
        </p:blipFill>
        <p:spPr>
          <a:xfrm>
            <a:off x="927847" y="413497"/>
            <a:ext cx="5755341" cy="4316506"/>
          </a:xfrm>
          <a:prstGeom prst="rect">
            <a:avLst/>
          </a:prstGeom>
        </p:spPr>
      </p:pic>
      <p:sp>
        <p:nvSpPr>
          <p:cNvPr id="12" name="Text Placeholder 2">
            <a:extLst>
              <a:ext uri="{FF2B5EF4-FFF2-40B4-BE49-F238E27FC236}">
                <a16:creationId xmlns:a16="http://schemas.microsoft.com/office/drawing/2014/main" id="{AEE0965A-CFD0-463F-41A2-5044DEBF4A29}"/>
              </a:ext>
            </a:extLst>
          </p:cNvPr>
          <p:cNvSpPr txBox="1">
            <a:spLocks/>
          </p:cNvSpPr>
          <p:nvPr/>
        </p:nvSpPr>
        <p:spPr>
          <a:xfrm>
            <a:off x="6558743" y="4779484"/>
            <a:ext cx="1845642" cy="36401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1pPr>
            <a:lvl2pPr marL="914400" marR="0" lvl="1"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2pPr>
            <a:lvl3pPr marL="1371600" marR="0" lvl="2"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3pPr>
            <a:lvl4pPr marL="1828800" marR="0" lvl="3"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4pPr>
            <a:lvl5pPr marL="2286000" marR="0" lvl="4"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5pPr>
            <a:lvl6pPr marL="2743200" marR="0" lvl="5"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6pPr>
            <a:lvl7pPr marL="3200400" marR="0" lvl="6"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7pPr>
            <a:lvl8pPr marL="3657600" marR="0" lvl="7" indent="-406400" algn="l" rtl="0">
              <a:lnSpc>
                <a:spcPct val="115000"/>
              </a:lnSpc>
              <a:spcBef>
                <a:spcPts val="600"/>
              </a:spcBef>
              <a:spcAft>
                <a:spcPts val="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8pPr>
            <a:lvl9pPr marL="4114800" marR="0" lvl="8" indent="-406400" algn="l" rtl="0">
              <a:lnSpc>
                <a:spcPct val="115000"/>
              </a:lnSpc>
              <a:spcBef>
                <a:spcPts val="600"/>
              </a:spcBef>
              <a:spcAft>
                <a:spcPts val="600"/>
              </a:spcAft>
              <a:buClr>
                <a:schemeClr val="lt1"/>
              </a:buClr>
              <a:buSzPts val="2800"/>
              <a:buFont typeface="Inter-Regular"/>
              <a:buChar char="■"/>
              <a:defRPr sz="2800" b="0" i="0" u="none" strike="noStrike" cap="none">
                <a:solidFill>
                  <a:schemeClr val="lt1"/>
                </a:solidFill>
                <a:latin typeface="Inter-Regular"/>
                <a:ea typeface="Inter-Regular"/>
                <a:cs typeface="Inter-Regular"/>
                <a:sym typeface="Inter-Regular"/>
              </a:defRPr>
            </a:lvl9pPr>
          </a:lstStyle>
          <a:p>
            <a:pPr marL="0" indent="0">
              <a:lnSpc>
                <a:spcPct val="100000"/>
              </a:lnSpc>
              <a:spcBef>
                <a:spcPts val="0"/>
              </a:spcBef>
              <a:buClr>
                <a:srgbClr val="000000"/>
              </a:buClr>
              <a:buSzPts val="1400"/>
              <a:buFont typeface="Arial"/>
              <a:buNone/>
              <a:defRPr/>
            </a:pPr>
            <a:r>
              <a:rPr lang="en-US" sz="2000" i="1" dirty="0">
                <a:latin typeface="medium-content-serif-font"/>
              </a:rPr>
              <a:t>Team Topologies</a:t>
            </a:r>
          </a:p>
        </p:txBody>
      </p:sp>
    </p:spTree>
    <p:extLst>
      <p:ext uri="{BB962C8B-B14F-4D97-AF65-F5344CB8AC3E}">
        <p14:creationId xmlns:p14="http://schemas.microsoft.com/office/powerpoint/2010/main" val="295079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2</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1911927"/>
            <a:ext cx="4102500" cy="87837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Understanding </a:t>
            </a:r>
            <a:br>
              <a:rPr lang="en" dirty="0"/>
            </a:br>
            <a:r>
              <a:rPr lang="en" dirty="0"/>
              <a:t>Systems Thinking</a:t>
            </a:r>
            <a:endParaRPr dirty="0"/>
          </a:p>
        </p:txBody>
      </p:sp>
    </p:spTree>
    <p:extLst>
      <p:ext uri="{BB962C8B-B14F-4D97-AF65-F5344CB8AC3E}">
        <p14:creationId xmlns:p14="http://schemas.microsoft.com/office/powerpoint/2010/main" val="754746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p:nvPr/>
        </p:nvSpPr>
        <p:spPr>
          <a:xfrm rot="-5400000">
            <a:off x="1801350" y="-806025"/>
            <a:ext cx="5541300" cy="5541300"/>
          </a:xfrm>
          <a:prstGeom prst="chord">
            <a:avLst>
              <a:gd name="adj1" fmla="val 2673960"/>
              <a:gd name="adj2" fmla="val 18921779"/>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txBox="1">
            <a:spLocks noGrp="1"/>
          </p:cNvSpPr>
          <p:nvPr>
            <p:ph type="title" idx="4294967295"/>
          </p:nvPr>
        </p:nvSpPr>
        <p:spPr>
          <a:xfrm>
            <a:off x="318896" y="697470"/>
            <a:ext cx="5619035"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Road to Valuable Software</a:t>
            </a:r>
            <a:endParaRPr dirty="0"/>
          </a:p>
        </p:txBody>
      </p:sp>
      <p:sp>
        <p:nvSpPr>
          <p:cNvPr id="414" name="Google Shape;414;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15" name="Google Shape;415;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42"/>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17" name="Google Shape;417;p42"/>
          <p:cNvGrpSpPr/>
          <p:nvPr/>
        </p:nvGrpSpPr>
        <p:grpSpPr>
          <a:xfrm>
            <a:off x="1786339" y="1703401"/>
            <a:ext cx="473400" cy="473400"/>
            <a:chOff x="1786339" y="1703401"/>
            <a:chExt cx="473400" cy="473400"/>
          </a:xfrm>
        </p:grpSpPr>
        <p:sp>
          <p:nvSpPr>
            <p:cNvPr id="418" name="Google Shape;418;p42"/>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9" name="Google Shape;419;p42"/>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1</a:t>
              </a:r>
              <a:endParaRPr sz="600">
                <a:solidFill>
                  <a:schemeClr val="dk2"/>
                </a:solidFill>
                <a:latin typeface="Inter"/>
                <a:ea typeface="Inter"/>
                <a:cs typeface="Inter"/>
                <a:sym typeface="Inter"/>
              </a:endParaRPr>
            </a:p>
          </p:txBody>
        </p:sp>
      </p:grpSp>
      <p:grpSp>
        <p:nvGrpSpPr>
          <p:cNvPr id="420" name="Google Shape;420;p42"/>
          <p:cNvGrpSpPr/>
          <p:nvPr/>
        </p:nvGrpSpPr>
        <p:grpSpPr>
          <a:xfrm>
            <a:off x="3814414" y="1703401"/>
            <a:ext cx="473400" cy="473400"/>
            <a:chOff x="3814414" y="1703401"/>
            <a:chExt cx="473400" cy="473400"/>
          </a:xfrm>
        </p:grpSpPr>
        <p:sp>
          <p:nvSpPr>
            <p:cNvPr id="421" name="Google Shape;421;p42"/>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2" name="Google Shape;422;p42"/>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3</a:t>
              </a:r>
              <a:endParaRPr sz="600">
                <a:solidFill>
                  <a:schemeClr val="dk2"/>
                </a:solidFill>
                <a:latin typeface="Inter"/>
                <a:ea typeface="Inter"/>
                <a:cs typeface="Inter"/>
                <a:sym typeface="Inter"/>
              </a:endParaRPr>
            </a:p>
          </p:txBody>
        </p:sp>
      </p:grpSp>
      <p:grpSp>
        <p:nvGrpSpPr>
          <p:cNvPr id="423" name="Google Shape;423;p42"/>
          <p:cNvGrpSpPr/>
          <p:nvPr/>
        </p:nvGrpSpPr>
        <p:grpSpPr>
          <a:xfrm>
            <a:off x="5842489" y="1703401"/>
            <a:ext cx="473400" cy="473400"/>
            <a:chOff x="5842489" y="1703401"/>
            <a:chExt cx="473400" cy="473400"/>
          </a:xfrm>
        </p:grpSpPr>
        <p:sp>
          <p:nvSpPr>
            <p:cNvPr id="424" name="Google Shape;424;p42"/>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5" name="Google Shape;425;p42"/>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5</a:t>
              </a:r>
              <a:endParaRPr sz="600">
                <a:solidFill>
                  <a:schemeClr val="dk2"/>
                </a:solidFill>
                <a:latin typeface="Inter"/>
                <a:ea typeface="Inter"/>
                <a:cs typeface="Inter"/>
                <a:sym typeface="Inter"/>
              </a:endParaRPr>
            </a:p>
          </p:txBody>
        </p:sp>
      </p:grpSp>
      <p:grpSp>
        <p:nvGrpSpPr>
          <p:cNvPr id="426" name="Google Shape;426;p42"/>
          <p:cNvGrpSpPr/>
          <p:nvPr/>
        </p:nvGrpSpPr>
        <p:grpSpPr>
          <a:xfrm>
            <a:off x="6880814" y="3576300"/>
            <a:ext cx="473400" cy="473400"/>
            <a:chOff x="6880814" y="3576300"/>
            <a:chExt cx="473400" cy="473400"/>
          </a:xfrm>
        </p:grpSpPr>
        <p:sp>
          <p:nvSpPr>
            <p:cNvPr id="427" name="Google Shape;427;p42"/>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8" name="Google Shape;428;p42"/>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6</a:t>
              </a:r>
              <a:endParaRPr sz="600">
                <a:solidFill>
                  <a:schemeClr val="dk2"/>
                </a:solidFill>
                <a:latin typeface="Inter"/>
                <a:ea typeface="Inter"/>
                <a:cs typeface="Inter"/>
                <a:sym typeface="Inter"/>
              </a:endParaRPr>
            </a:p>
          </p:txBody>
        </p:sp>
      </p:grpSp>
      <p:grpSp>
        <p:nvGrpSpPr>
          <p:cNvPr id="429" name="Google Shape;429;p42"/>
          <p:cNvGrpSpPr/>
          <p:nvPr/>
        </p:nvGrpSpPr>
        <p:grpSpPr>
          <a:xfrm>
            <a:off x="4852739" y="3576300"/>
            <a:ext cx="473400" cy="473400"/>
            <a:chOff x="4852739" y="3576300"/>
            <a:chExt cx="473400" cy="473400"/>
          </a:xfrm>
        </p:grpSpPr>
        <p:sp>
          <p:nvSpPr>
            <p:cNvPr id="430" name="Google Shape;430;p42"/>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1" name="Google Shape;431;p42"/>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4</a:t>
              </a:r>
              <a:endParaRPr sz="600">
                <a:solidFill>
                  <a:schemeClr val="dk2"/>
                </a:solidFill>
                <a:latin typeface="Inter"/>
                <a:ea typeface="Inter"/>
                <a:cs typeface="Inter"/>
                <a:sym typeface="Inter"/>
              </a:endParaRPr>
            </a:p>
          </p:txBody>
        </p:sp>
      </p:grpSp>
      <p:grpSp>
        <p:nvGrpSpPr>
          <p:cNvPr id="432" name="Google Shape;432;p42"/>
          <p:cNvGrpSpPr/>
          <p:nvPr/>
        </p:nvGrpSpPr>
        <p:grpSpPr>
          <a:xfrm>
            <a:off x="2824664" y="3576300"/>
            <a:ext cx="473400" cy="473400"/>
            <a:chOff x="2824664" y="3576300"/>
            <a:chExt cx="473400" cy="473400"/>
          </a:xfrm>
        </p:grpSpPr>
        <p:sp>
          <p:nvSpPr>
            <p:cNvPr id="433" name="Google Shape;433;p42"/>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4" name="Google Shape;434;p42"/>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Inter"/>
                  <a:ea typeface="Inter"/>
                  <a:cs typeface="Inter"/>
                  <a:sym typeface="Inter"/>
                </a:rPr>
                <a:t>2</a:t>
              </a:r>
              <a:endParaRPr sz="600">
                <a:solidFill>
                  <a:schemeClr val="dk2"/>
                </a:solidFill>
                <a:latin typeface="Inter"/>
                <a:ea typeface="Inter"/>
                <a:cs typeface="Inter"/>
                <a:sym typeface="Inter"/>
              </a:endParaRPr>
            </a:p>
          </p:txBody>
        </p:sp>
      </p:grpSp>
      <p:sp>
        <p:nvSpPr>
          <p:cNvPr id="435" name="Google Shape;435;p42"/>
          <p:cNvSpPr txBox="1"/>
          <p:nvPr/>
        </p:nvSpPr>
        <p:spPr>
          <a:xfrm>
            <a:off x="1379849" y="1156100"/>
            <a:ext cx="1651327"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Someone asks for something</a:t>
            </a:r>
            <a:endParaRPr sz="900" dirty="0">
              <a:solidFill>
                <a:schemeClr val="dk2"/>
              </a:solidFill>
              <a:latin typeface="Inter"/>
              <a:ea typeface="Inter"/>
              <a:cs typeface="Inter"/>
              <a:sym typeface="Inter"/>
            </a:endParaRPr>
          </a:p>
        </p:txBody>
      </p:sp>
      <p:sp>
        <p:nvSpPr>
          <p:cNvPr id="436" name="Google Shape;436;p42"/>
          <p:cNvSpPr txBox="1"/>
          <p:nvPr/>
        </p:nvSpPr>
        <p:spPr>
          <a:xfrm>
            <a:off x="3393353" y="1265422"/>
            <a:ext cx="1459386" cy="4875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Write the thing</a:t>
            </a:r>
          </a:p>
          <a:p>
            <a:pPr marL="0" marR="0" lvl="0" indent="0" algn="ctr" rtl="0">
              <a:lnSpc>
                <a:spcPct val="100000"/>
              </a:lnSpc>
              <a:spcBef>
                <a:spcPts val="0"/>
              </a:spcBef>
              <a:spcAft>
                <a:spcPts val="0"/>
              </a:spcAft>
              <a:buNone/>
            </a:pPr>
            <a:endParaRPr lang="en" sz="900" dirty="0">
              <a:solidFill>
                <a:schemeClr val="dk2"/>
              </a:solidFill>
              <a:latin typeface="Inter"/>
              <a:ea typeface="Inter"/>
              <a:cs typeface="Inter"/>
              <a:sym typeface="Inter"/>
            </a:endParaRPr>
          </a:p>
        </p:txBody>
      </p:sp>
      <p:sp>
        <p:nvSpPr>
          <p:cNvPr id="437" name="Google Shape;437;p42"/>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Release</a:t>
            </a:r>
            <a:endParaRPr sz="900" dirty="0">
              <a:solidFill>
                <a:schemeClr val="dk2"/>
              </a:solidFill>
              <a:latin typeface="Inter"/>
              <a:ea typeface="Inter"/>
              <a:cs typeface="Inter"/>
              <a:sym typeface="Inter"/>
            </a:endParaRPr>
          </a:p>
        </p:txBody>
      </p:sp>
      <p:sp>
        <p:nvSpPr>
          <p:cNvPr id="438" name="Google Shape;438;p42"/>
          <p:cNvSpPr txBox="1"/>
          <p:nvPr/>
        </p:nvSpPr>
        <p:spPr>
          <a:xfrm>
            <a:off x="2418175" y="4063599"/>
            <a:ext cx="1286400" cy="53340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Prioritized against the current thing team is doing</a:t>
            </a:r>
          </a:p>
        </p:txBody>
      </p:sp>
      <p:sp>
        <p:nvSpPr>
          <p:cNvPr id="439" name="Google Shape;439;p42"/>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Gather feedback within team</a:t>
            </a:r>
            <a:endParaRPr sz="900" dirty="0">
              <a:solidFill>
                <a:schemeClr val="dk2"/>
              </a:solidFill>
              <a:latin typeface="Inter"/>
              <a:ea typeface="Inter"/>
              <a:cs typeface="Inter"/>
              <a:sym typeface="Inter"/>
            </a:endParaRPr>
          </a:p>
        </p:txBody>
      </p:sp>
      <p:sp>
        <p:nvSpPr>
          <p:cNvPr id="440" name="Google Shape;440;p42"/>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dirty="0">
                <a:solidFill>
                  <a:schemeClr val="dk2"/>
                </a:solidFill>
                <a:latin typeface="Inter"/>
                <a:ea typeface="Inter"/>
                <a:cs typeface="Inter"/>
                <a:sym typeface="Inter"/>
              </a:rPr>
              <a:t>Gather feedback from everything else</a:t>
            </a:r>
            <a:endParaRPr sz="900" dirty="0">
              <a:solidFill>
                <a:schemeClr val="dk2"/>
              </a:solidFill>
              <a:latin typeface="Inter"/>
              <a:ea typeface="Inter"/>
              <a:cs typeface="Inter"/>
              <a:sym typeface="Inter"/>
            </a:endParaRPr>
          </a:p>
        </p:txBody>
      </p:sp>
    </p:spTree>
    <p:extLst>
      <p:ext uri="{BB962C8B-B14F-4D97-AF65-F5344CB8AC3E}">
        <p14:creationId xmlns:p14="http://schemas.microsoft.com/office/powerpoint/2010/main" val="4275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36" grpId="0"/>
      <p:bldP spid="437" grpId="0"/>
      <p:bldP spid="438" grpId="0"/>
      <p:bldP spid="439" grpId="0"/>
      <p:bldP spid="4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3"/>
        <p:cNvGrpSpPr/>
        <p:nvPr/>
      </p:nvGrpSpPr>
      <p:grpSpPr>
        <a:xfrm>
          <a:off x="0" y="0"/>
          <a:ext cx="0" cy="0"/>
          <a:chOff x="0" y="0"/>
          <a:chExt cx="0" cy="0"/>
        </a:xfrm>
      </p:grpSpPr>
      <p:sp>
        <p:nvSpPr>
          <p:cNvPr id="583" name="Google Shape;583;p4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584" name="Google Shape;584;p48"/>
          <p:cNvGrpSpPr/>
          <p:nvPr/>
        </p:nvGrpSpPr>
        <p:grpSpPr>
          <a:xfrm>
            <a:off x="467107" y="642473"/>
            <a:ext cx="8209755" cy="3858239"/>
            <a:chOff x="467088" y="642474"/>
            <a:chExt cx="4194000" cy="3858239"/>
          </a:xfrm>
        </p:grpSpPr>
        <p:cxnSp>
          <p:nvCxnSpPr>
            <p:cNvPr id="585" name="Google Shape;585;p48"/>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48"/>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48"/>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48"/>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48"/>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48"/>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48"/>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48"/>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48"/>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48"/>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48"/>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6" name="Google Shape;596;p48"/>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48"/>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48"/>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599" name="Google Shape;599;p48"/>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48"/>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48"/>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2" name="Google Shape;602;p48"/>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3" name="Google Shape;603;p48"/>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4" name="Google Shape;604;p48"/>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5" name="Google Shape;605;p48"/>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06" name="Google Shape;606;p48"/>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613" name="Google Shape;613;p48"/>
          <p:cNvSpPr/>
          <p:nvPr/>
        </p:nvSpPr>
        <p:spPr>
          <a:xfrm>
            <a:off x="4380572" y="41662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Analyzing overarching architecture </a:t>
            </a:r>
            <a:endParaRPr sz="800" dirty="0">
              <a:solidFill>
                <a:schemeClr val="lt1"/>
              </a:solidFill>
              <a:latin typeface="Inter"/>
              <a:ea typeface="Inter"/>
              <a:cs typeface="Inter"/>
              <a:sym typeface="Inter"/>
            </a:endParaRPr>
          </a:p>
        </p:txBody>
      </p:sp>
      <p:sp>
        <p:nvSpPr>
          <p:cNvPr id="614" name="Google Shape;614;p48"/>
          <p:cNvSpPr/>
          <p:nvPr/>
        </p:nvSpPr>
        <p:spPr>
          <a:xfrm>
            <a:off x="2718178" y="387342"/>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Proving the production code you wrote works</a:t>
            </a:r>
            <a:endParaRPr sz="800" dirty="0">
              <a:solidFill>
                <a:schemeClr val="lt1"/>
              </a:solidFill>
              <a:latin typeface="Inter"/>
              <a:ea typeface="Inter"/>
              <a:cs typeface="Inter"/>
              <a:sym typeface="Inter"/>
            </a:endParaRPr>
          </a:p>
        </p:txBody>
      </p:sp>
      <p:sp>
        <p:nvSpPr>
          <p:cNvPr id="615" name="Google Shape;615;p48"/>
          <p:cNvSpPr/>
          <p:nvPr/>
        </p:nvSpPr>
        <p:spPr>
          <a:xfrm>
            <a:off x="273298" y="3756823"/>
            <a:ext cx="852039" cy="825034"/>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Designing new architecture </a:t>
            </a:r>
            <a:endParaRPr sz="800" dirty="0">
              <a:solidFill>
                <a:schemeClr val="lt1"/>
              </a:solidFill>
              <a:latin typeface="Inter"/>
              <a:ea typeface="Inter"/>
              <a:cs typeface="Inter"/>
              <a:sym typeface="Inter"/>
            </a:endParaRPr>
          </a:p>
        </p:txBody>
      </p:sp>
      <p:sp>
        <p:nvSpPr>
          <p:cNvPr id="616" name="Google Shape;616;p48"/>
          <p:cNvSpPr/>
          <p:nvPr/>
        </p:nvSpPr>
        <p:spPr>
          <a:xfrm>
            <a:off x="1922914" y="1464948"/>
            <a:ext cx="840358" cy="822281"/>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Working around legacy code concerns</a:t>
            </a:r>
            <a:endParaRPr sz="800" dirty="0">
              <a:solidFill>
                <a:schemeClr val="lt1"/>
              </a:solidFill>
              <a:latin typeface="Inter"/>
              <a:ea typeface="Inter"/>
              <a:cs typeface="Inter"/>
              <a:sym typeface="Inter"/>
            </a:endParaRPr>
          </a:p>
        </p:txBody>
      </p:sp>
      <p:sp>
        <p:nvSpPr>
          <p:cNvPr id="617" name="Google Shape;617;p48"/>
          <p:cNvSpPr/>
          <p:nvPr/>
        </p:nvSpPr>
        <p:spPr>
          <a:xfrm>
            <a:off x="3676733" y="3024891"/>
            <a:ext cx="1013522" cy="101629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Figuring out who needs access</a:t>
            </a:r>
            <a:endParaRPr sz="800" dirty="0">
              <a:solidFill>
                <a:schemeClr val="lt1"/>
              </a:solidFill>
              <a:latin typeface="Inter"/>
              <a:ea typeface="Inter"/>
              <a:cs typeface="Inter"/>
              <a:sym typeface="Inter"/>
            </a:endParaRPr>
          </a:p>
        </p:txBody>
      </p:sp>
      <p:sp>
        <p:nvSpPr>
          <p:cNvPr id="618" name="Google Shape;618;p48"/>
          <p:cNvSpPr/>
          <p:nvPr/>
        </p:nvSpPr>
        <p:spPr>
          <a:xfrm>
            <a:off x="5251934" y="3076514"/>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Designing UI</a:t>
            </a:r>
            <a:endParaRPr sz="800" dirty="0">
              <a:solidFill>
                <a:schemeClr val="lt1"/>
              </a:solidFill>
              <a:latin typeface="Inter"/>
              <a:ea typeface="Inter"/>
              <a:cs typeface="Inter"/>
              <a:sym typeface="Inter"/>
            </a:endParaRPr>
          </a:p>
        </p:txBody>
      </p:sp>
      <p:sp>
        <p:nvSpPr>
          <p:cNvPr id="619" name="Google Shape;619;p48"/>
          <p:cNvSpPr/>
          <p:nvPr/>
        </p:nvSpPr>
        <p:spPr>
          <a:xfrm>
            <a:off x="4547257" y="4139368"/>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Releasing</a:t>
            </a:r>
            <a:endParaRPr sz="800" dirty="0">
              <a:solidFill>
                <a:schemeClr val="lt1"/>
              </a:solidFill>
              <a:latin typeface="Inter"/>
              <a:ea typeface="Inter"/>
              <a:cs typeface="Inter"/>
              <a:sym typeface="Inter"/>
            </a:endParaRPr>
          </a:p>
        </p:txBody>
      </p:sp>
      <p:sp>
        <p:nvSpPr>
          <p:cNvPr id="2" name="Google Shape;413;p42">
            <a:extLst>
              <a:ext uri="{FF2B5EF4-FFF2-40B4-BE49-F238E27FC236}">
                <a16:creationId xmlns:a16="http://schemas.microsoft.com/office/drawing/2014/main" id="{60CD5DB9-3908-3212-94F0-809466670A14}"/>
              </a:ext>
            </a:extLst>
          </p:cNvPr>
          <p:cNvSpPr txBox="1">
            <a:spLocks/>
          </p:cNvSpPr>
          <p:nvPr/>
        </p:nvSpPr>
        <p:spPr>
          <a:xfrm>
            <a:off x="3219467" y="1406000"/>
            <a:ext cx="2705036" cy="159653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4400" dirty="0"/>
              <a:t>Valuable Software</a:t>
            </a:r>
          </a:p>
          <a:p>
            <a:r>
              <a:rPr lang="en-US" sz="1800" dirty="0"/>
              <a:t>May Require…</a:t>
            </a:r>
          </a:p>
        </p:txBody>
      </p:sp>
      <p:sp>
        <p:nvSpPr>
          <p:cNvPr id="3" name="Google Shape;613;p48">
            <a:extLst>
              <a:ext uri="{FF2B5EF4-FFF2-40B4-BE49-F238E27FC236}">
                <a16:creationId xmlns:a16="http://schemas.microsoft.com/office/drawing/2014/main" id="{087F6FE8-5EFB-7184-88EE-EB59F7A07087}"/>
              </a:ext>
            </a:extLst>
          </p:cNvPr>
          <p:cNvSpPr/>
          <p:nvPr/>
        </p:nvSpPr>
        <p:spPr>
          <a:xfrm>
            <a:off x="1224146" y="353189"/>
            <a:ext cx="879300" cy="828081"/>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Analyzing architecture for current problem</a:t>
            </a:r>
            <a:endParaRPr sz="800" dirty="0">
              <a:solidFill>
                <a:schemeClr val="lt1"/>
              </a:solidFill>
              <a:latin typeface="Inter"/>
              <a:ea typeface="Inter"/>
              <a:cs typeface="Inter"/>
              <a:sym typeface="Inter"/>
            </a:endParaRPr>
          </a:p>
        </p:txBody>
      </p:sp>
      <p:sp>
        <p:nvSpPr>
          <p:cNvPr id="4" name="Google Shape;616;p48">
            <a:extLst>
              <a:ext uri="{FF2B5EF4-FFF2-40B4-BE49-F238E27FC236}">
                <a16:creationId xmlns:a16="http://schemas.microsoft.com/office/drawing/2014/main" id="{D5F4B471-2BFD-9820-5121-43A1BC2D376F}"/>
              </a:ext>
            </a:extLst>
          </p:cNvPr>
          <p:cNvSpPr/>
          <p:nvPr/>
        </p:nvSpPr>
        <p:spPr>
          <a:xfrm>
            <a:off x="5983554" y="1220183"/>
            <a:ext cx="828715" cy="832779"/>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Working around existing code concerns</a:t>
            </a:r>
            <a:endParaRPr sz="800" dirty="0">
              <a:solidFill>
                <a:schemeClr val="lt1"/>
              </a:solidFill>
              <a:latin typeface="Inter"/>
              <a:ea typeface="Inter"/>
              <a:cs typeface="Inter"/>
              <a:sym typeface="Inter"/>
            </a:endParaRPr>
          </a:p>
        </p:txBody>
      </p:sp>
      <p:sp>
        <p:nvSpPr>
          <p:cNvPr id="5" name="Google Shape;617;p48">
            <a:extLst>
              <a:ext uri="{FF2B5EF4-FFF2-40B4-BE49-F238E27FC236}">
                <a16:creationId xmlns:a16="http://schemas.microsoft.com/office/drawing/2014/main" id="{526DFFA0-C0AB-8C60-1317-2F3513EC386A}"/>
              </a:ext>
            </a:extLst>
          </p:cNvPr>
          <p:cNvSpPr/>
          <p:nvPr/>
        </p:nvSpPr>
        <p:spPr>
          <a:xfrm>
            <a:off x="6348805" y="2532559"/>
            <a:ext cx="908304" cy="866999"/>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Figuring out how much access they need</a:t>
            </a:r>
            <a:endParaRPr sz="800" dirty="0">
              <a:solidFill>
                <a:schemeClr val="lt1"/>
              </a:solidFill>
              <a:latin typeface="Inter"/>
              <a:ea typeface="Inter"/>
              <a:cs typeface="Inter"/>
              <a:sym typeface="Inter"/>
            </a:endParaRPr>
          </a:p>
        </p:txBody>
      </p:sp>
      <p:sp>
        <p:nvSpPr>
          <p:cNvPr id="6" name="Google Shape;614;p48">
            <a:extLst>
              <a:ext uri="{FF2B5EF4-FFF2-40B4-BE49-F238E27FC236}">
                <a16:creationId xmlns:a16="http://schemas.microsoft.com/office/drawing/2014/main" id="{B35D1336-715B-5E3E-8258-C2991FA75F7A}"/>
              </a:ext>
            </a:extLst>
          </p:cNvPr>
          <p:cNvSpPr/>
          <p:nvPr/>
        </p:nvSpPr>
        <p:spPr>
          <a:xfrm>
            <a:off x="573872" y="2334620"/>
            <a:ext cx="1133365" cy="1106351"/>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Writing the production code</a:t>
            </a:r>
            <a:endParaRPr sz="800" dirty="0">
              <a:solidFill>
                <a:schemeClr val="lt1"/>
              </a:solidFill>
              <a:latin typeface="Inter"/>
              <a:ea typeface="Inter"/>
              <a:cs typeface="Inter"/>
              <a:sym typeface="Inter"/>
            </a:endParaRPr>
          </a:p>
        </p:txBody>
      </p:sp>
      <p:sp>
        <p:nvSpPr>
          <p:cNvPr id="8" name="Google Shape;614;p48">
            <a:extLst>
              <a:ext uri="{FF2B5EF4-FFF2-40B4-BE49-F238E27FC236}">
                <a16:creationId xmlns:a16="http://schemas.microsoft.com/office/drawing/2014/main" id="{E803A0EA-7A00-976D-11A5-72FFC3C20AD0}"/>
              </a:ext>
            </a:extLst>
          </p:cNvPr>
          <p:cNvSpPr/>
          <p:nvPr/>
        </p:nvSpPr>
        <p:spPr>
          <a:xfrm>
            <a:off x="6225928" y="3879155"/>
            <a:ext cx="990466" cy="964125"/>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Proving the production code you wrote didn’t break everything</a:t>
            </a:r>
            <a:endParaRPr sz="800" dirty="0">
              <a:solidFill>
                <a:schemeClr val="lt1"/>
              </a:solidFill>
              <a:latin typeface="Inter"/>
              <a:ea typeface="Inter"/>
              <a:cs typeface="Inter"/>
              <a:sym typeface="Inter"/>
            </a:endParaRPr>
          </a:p>
        </p:txBody>
      </p:sp>
      <p:sp>
        <p:nvSpPr>
          <p:cNvPr id="9" name="Google Shape;613;p48">
            <a:extLst>
              <a:ext uri="{FF2B5EF4-FFF2-40B4-BE49-F238E27FC236}">
                <a16:creationId xmlns:a16="http://schemas.microsoft.com/office/drawing/2014/main" id="{88ABD3B3-F7FC-7F0C-D53C-1BE0FEC33C6C}"/>
              </a:ext>
            </a:extLst>
          </p:cNvPr>
          <p:cNvSpPr/>
          <p:nvPr/>
        </p:nvSpPr>
        <p:spPr>
          <a:xfrm>
            <a:off x="7544340" y="3325138"/>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Researching potential new ways of solving the problem</a:t>
            </a:r>
            <a:endParaRPr sz="800" dirty="0">
              <a:solidFill>
                <a:schemeClr val="lt1"/>
              </a:solidFill>
              <a:latin typeface="Inter"/>
              <a:ea typeface="Inter"/>
              <a:cs typeface="Inter"/>
              <a:sym typeface="Inter"/>
            </a:endParaRPr>
          </a:p>
        </p:txBody>
      </p:sp>
      <p:sp>
        <p:nvSpPr>
          <p:cNvPr id="10" name="Google Shape;613;p48">
            <a:extLst>
              <a:ext uri="{FF2B5EF4-FFF2-40B4-BE49-F238E27FC236}">
                <a16:creationId xmlns:a16="http://schemas.microsoft.com/office/drawing/2014/main" id="{CE711726-26EC-FC3A-F995-A8A94B99EF77}"/>
              </a:ext>
            </a:extLst>
          </p:cNvPr>
          <p:cNvSpPr/>
          <p:nvPr/>
        </p:nvSpPr>
        <p:spPr>
          <a:xfrm>
            <a:off x="7331473" y="1585434"/>
            <a:ext cx="1000200" cy="100020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dirty="0">
                <a:solidFill>
                  <a:schemeClr val="lt1"/>
                </a:solidFill>
                <a:latin typeface="Inter"/>
                <a:ea typeface="Inter"/>
                <a:cs typeface="Inter"/>
                <a:sym typeface="Inter"/>
              </a:rPr>
              <a:t>Dev review</a:t>
            </a:r>
            <a:endParaRPr sz="800" dirty="0">
              <a:solidFill>
                <a:schemeClr val="lt1"/>
              </a:solidFill>
              <a:latin typeface="Inter"/>
              <a:ea typeface="Inter"/>
              <a:cs typeface="Inter"/>
              <a:sym typeface="Inter"/>
            </a:endParaRPr>
          </a:p>
        </p:txBody>
      </p:sp>
      <p:sp>
        <p:nvSpPr>
          <p:cNvPr id="11" name="Google Shape;613;p48">
            <a:extLst>
              <a:ext uri="{FF2B5EF4-FFF2-40B4-BE49-F238E27FC236}">
                <a16:creationId xmlns:a16="http://schemas.microsoft.com/office/drawing/2014/main" id="{4E729D77-7520-70A4-F348-9C9CEE25F824}"/>
              </a:ext>
            </a:extLst>
          </p:cNvPr>
          <p:cNvSpPr/>
          <p:nvPr/>
        </p:nvSpPr>
        <p:spPr>
          <a:xfrm>
            <a:off x="2088393" y="3021727"/>
            <a:ext cx="1000200" cy="100020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800" dirty="0">
                <a:solidFill>
                  <a:schemeClr val="lt1"/>
                </a:solidFill>
                <a:latin typeface="Inter"/>
                <a:ea typeface="Inter"/>
                <a:cs typeface="Inter"/>
                <a:sym typeface="Inter"/>
              </a:rPr>
              <a:t>QA review</a:t>
            </a:r>
            <a:endParaRPr sz="800" dirty="0">
              <a:solidFill>
                <a:schemeClr val="lt1"/>
              </a:solidFill>
              <a:latin typeface="Inter"/>
              <a:ea typeface="Inter"/>
              <a:cs typeface="Inter"/>
              <a:sym typeface="Inter"/>
            </a:endParaRPr>
          </a:p>
        </p:txBody>
      </p:sp>
      <p:sp>
        <p:nvSpPr>
          <p:cNvPr id="14" name="Google Shape;619;p48">
            <a:extLst>
              <a:ext uri="{FF2B5EF4-FFF2-40B4-BE49-F238E27FC236}">
                <a16:creationId xmlns:a16="http://schemas.microsoft.com/office/drawing/2014/main" id="{679A570C-9577-6D6A-9630-4391F9F2AD83}"/>
              </a:ext>
            </a:extLst>
          </p:cNvPr>
          <p:cNvSpPr/>
          <p:nvPr/>
        </p:nvSpPr>
        <p:spPr>
          <a:xfrm>
            <a:off x="7257109" y="350876"/>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Monitoring</a:t>
            </a:r>
            <a:endParaRPr sz="800" dirty="0">
              <a:solidFill>
                <a:schemeClr val="lt1"/>
              </a:solidFill>
              <a:latin typeface="Inter"/>
              <a:ea typeface="Inter"/>
              <a:cs typeface="Inter"/>
              <a:sym typeface="Inter"/>
            </a:endParaRPr>
          </a:p>
        </p:txBody>
      </p:sp>
      <p:sp>
        <p:nvSpPr>
          <p:cNvPr id="15" name="Google Shape;617;p48">
            <a:extLst>
              <a:ext uri="{FF2B5EF4-FFF2-40B4-BE49-F238E27FC236}">
                <a16:creationId xmlns:a16="http://schemas.microsoft.com/office/drawing/2014/main" id="{577FDA10-0FE3-B971-8D88-776E2F5B1D98}"/>
              </a:ext>
            </a:extLst>
          </p:cNvPr>
          <p:cNvSpPr/>
          <p:nvPr/>
        </p:nvSpPr>
        <p:spPr>
          <a:xfrm>
            <a:off x="5528282" y="210883"/>
            <a:ext cx="908304" cy="866999"/>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Negotiation of the ask</a:t>
            </a:r>
            <a:endParaRPr sz="800" dirty="0">
              <a:solidFill>
                <a:schemeClr val="lt1"/>
              </a:solidFill>
              <a:latin typeface="Inter"/>
              <a:ea typeface="Inter"/>
              <a:cs typeface="Inter"/>
              <a:sym typeface="Inter"/>
            </a:endParaRPr>
          </a:p>
        </p:txBody>
      </p:sp>
      <p:sp>
        <p:nvSpPr>
          <p:cNvPr id="16" name="Google Shape;619;p48">
            <a:extLst>
              <a:ext uri="{FF2B5EF4-FFF2-40B4-BE49-F238E27FC236}">
                <a16:creationId xmlns:a16="http://schemas.microsoft.com/office/drawing/2014/main" id="{5CABA1F1-CBF6-7509-B1FA-6B445D2A2470}"/>
              </a:ext>
            </a:extLst>
          </p:cNvPr>
          <p:cNvSpPr/>
          <p:nvPr/>
        </p:nvSpPr>
        <p:spPr>
          <a:xfrm>
            <a:off x="496097" y="1220183"/>
            <a:ext cx="820955" cy="817721"/>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Gathering feedback</a:t>
            </a:r>
            <a:endParaRPr sz="800" dirty="0">
              <a:solidFill>
                <a:schemeClr val="lt1"/>
              </a:solidFill>
              <a:latin typeface="Inter"/>
              <a:ea typeface="Inter"/>
              <a:cs typeface="Inter"/>
              <a:sym typeface="Inter"/>
            </a:endParaRPr>
          </a:p>
        </p:txBody>
      </p:sp>
      <p:sp>
        <p:nvSpPr>
          <p:cNvPr id="17" name="Google Shape;614;p48">
            <a:extLst>
              <a:ext uri="{FF2B5EF4-FFF2-40B4-BE49-F238E27FC236}">
                <a16:creationId xmlns:a16="http://schemas.microsoft.com/office/drawing/2014/main" id="{FCD2EF99-0577-D70C-221B-5CA2393778B6}"/>
              </a:ext>
            </a:extLst>
          </p:cNvPr>
          <p:cNvSpPr/>
          <p:nvPr/>
        </p:nvSpPr>
        <p:spPr>
          <a:xfrm>
            <a:off x="1320403" y="4142470"/>
            <a:ext cx="896602" cy="85629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Refactoring</a:t>
            </a:r>
            <a:endParaRPr sz="800" dirty="0">
              <a:solidFill>
                <a:schemeClr val="lt1"/>
              </a:solidFill>
              <a:latin typeface="Inter"/>
              <a:ea typeface="Inter"/>
              <a:cs typeface="Inter"/>
              <a:sym typeface="Inter"/>
            </a:endParaRPr>
          </a:p>
        </p:txBody>
      </p:sp>
      <p:sp>
        <p:nvSpPr>
          <p:cNvPr id="19" name="Google Shape;614;p48">
            <a:extLst>
              <a:ext uri="{FF2B5EF4-FFF2-40B4-BE49-F238E27FC236}">
                <a16:creationId xmlns:a16="http://schemas.microsoft.com/office/drawing/2014/main" id="{EE306AF7-0407-4E04-4112-C5125AE9D78F}"/>
              </a:ext>
            </a:extLst>
          </p:cNvPr>
          <p:cNvSpPr/>
          <p:nvPr/>
        </p:nvSpPr>
        <p:spPr>
          <a:xfrm>
            <a:off x="2933830" y="4008189"/>
            <a:ext cx="875999" cy="835091"/>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lt1"/>
                </a:solidFill>
                <a:latin typeface="Inter"/>
                <a:ea typeface="Inter"/>
                <a:cs typeface="Inter"/>
                <a:sym typeface="Inter"/>
              </a:rPr>
              <a:t>Performance Testing</a:t>
            </a:r>
            <a:endParaRPr sz="800" dirty="0">
              <a:solidFill>
                <a:schemeClr val="lt1"/>
              </a:solidFill>
              <a:latin typeface="Inter"/>
              <a:ea typeface="Inter"/>
              <a:cs typeface="Inter"/>
              <a:sym typeface="Inter"/>
            </a:endParaRPr>
          </a:p>
        </p:txBody>
      </p:sp>
      <p:sp>
        <p:nvSpPr>
          <p:cNvPr id="20" name="Arrow: Down 19">
            <a:extLst>
              <a:ext uri="{FF2B5EF4-FFF2-40B4-BE49-F238E27FC236}">
                <a16:creationId xmlns:a16="http://schemas.microsoft.com/office/drawing/2014/main" id="{A6815CB1-C24B-3A85-9440-8F4C4C52C0BC}"/>
              </a:ext>
            </a:extLst>
          </p:cNvPr>
          <p:cNvSpPr/>
          <p:nvPr/>
        </p:nvSpPr>
        <p:spPr>
          <a:xfrm>
            <a:off x="927490" y="2147349"/>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0EC36AAE-D653-88D2-1691-D943108D3013}"/>
              </a:ext>
            </a:extLst>
          </p:cNvPr>
          <p:cNvSpPr/>
          <p:nvPr/>
        </p:nvSpPr>
        <p:spPr>
          <a:xfrm>
            <a:off x="2965266" y="92811"/>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13D576AD-4BBE-881C-0958-69749917AC9C}"/>
              </a:ext>
            </a:extLst>
          </p:cNvPr>
          <p:cNvSpPr/>
          <p:nvPr/>
        </p:nvSpPr>
        <p:spPr>
          <a:xfrm>
            <a:off x="6534523" y="3542303"/>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FEE8E51-724B-EFBB-ECF3-49055BEAA6AA}"/>
              </a:ext>
            </a:extLst>
          </p:cNvPr>
          <p:cNvSpPr/>
          <p:nvPr/>
        </p:nvSpPr>
        <p:spPr>
          <a:xfrm>
            <a:off x="7893651" y="3059957"/>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A391CA38-0A9D-AEBB-E05C-AB766FA080B6}"/>
              </a:ext>
            </a:extLst>
          </p:cNvPr>
          <p:cNvSpPr/>
          <p:nvPr/>
        </p:nvSpPr>
        <p:spPr>
          <a:xfrm>
            <a:off x="4790848" y="3991915"/>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1698757B-C68A-5F16-9724-EF7C2AF62862}"/>
              </a:ext>
            </a:extLst>
          </p:cNvPr>
          <p:cNvSpPr/>
          <p:nvPr/>
        </p:nvSpPr>
        <p:spPr>
          <a:xfrm>
            <a:off x="730143" y="1035756"/>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B84AC673-CD96-AF2B-55EA-312F91FB69DD}"/>
              </a:ext>
            </a:extLst>
          </p:cNvPr>
          <p:cNvSpPr/>
          <p:nvPr/>
        </p:nvSpPr>
        <p:spPr>
          <a:xfrm>
            <a:off x="7476810" y="144469"/>
            <a:ext cx="373275" cy="412814"/>
          </a:xfrm>
          <a:prstGeom prst="downArrow">
            <a:avLst/>
          </a:prstGeom>
          <a:solidFill>
            <a:schemeClr val="tx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1C5D962E-F5A4-5FC5-38C8-98FF7D06F952}"/>
              </a:ext>
            </a:extLst>
          </p:cNvPr>
          <p:cNvSpPr/>
          <p:nvPr/>
        </p:nvSpPr>
        <p:spPr>
          <a:xfrm>
            <a:off x="4688332" y="271385"/>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5B5192DE-866B-9F7B-CF76-B902B18F7843}"/>
              </a:ext>
            </a:extLst>
          </p:cNvPr>
          <p:cNvSpPr/>
          <p:nvPr/>
        </p:nvSpPr>
        <p:spPr>
          <a:xfrm>
            <a:off x="1457703" y="54460"/>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9BDF96DB-49FF-AB7B-69B6-08725C050A34}"/>
              </a:ext>
            </a:extLst>
          </p:cNvPr>
          <p:cNvSpPr/>
          <p:nvPr/>
        </p:nvSpPr>
        <p:spPr>
          <a:xfrm>
            <a:off x="5456887" y="2757835"/>
            <a:ext cx="373275" cy="412814"/>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Down 30">
            <a:extLst>
              <a:ext uri="{FF2B5EF4-FFF2-40B4-BE49-F238E27FC236}">
                <a16:creationId xmlns:a16="http://schemas.microsoft.com/office/drawing/2014/main" id="{DF483252-86A3-DDCA-13A0-88AD097CE0FD}"/>
              </a:ext>
            </a:extLst>
          </p:cNvPr>
          <p:cNvSpPr/>
          <p:nvPr/>
        </p:nvSpPr>
        <p:spPr>
          <a:xfrm>
            <a:off x="490916" y="3507024"/>
            <a:ext cx="373275" cy="412814"/>
          </a:xfrm>
          <a:prstGeom prst="downArrow">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D225190-2D4C-B3D3-CC02-20D3FC10871C}"/>
              </a:ext>
            </a:extLst>
          </p:cNvPr>
          <p:cNvSpPr/>
          <p:nvPr/>
        </p:nvSpPr>
        <p:spPr>
          <a:xfrm>
            <a:off x="5825143" y="24396"/>
            <a:ext cx="373275" cy="41281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8CBF0A26-E827-2EEF-3502-31C451EFA6CE}"/>
              </a:ext>
            </a:extLst>
          </p:cNvPr>
          <p:cNvSpPr/>
          <p:nvPr/>
        </p:nvSpPr>
        <p:spPr>
          <a:xfrm>
            <a:off x="1559161" y="3970820"/>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3EA33DFE-174C-538C-6835-71D3AAFA1CA2}"/>
              </a:ext>
            </a:extLst>
          </p:cNvPr>
          <p:cNvSpPr/>
          <p:nvPr/>
        </p:nvSpPr>
        <p:spPr>
          <a:xfrm>
            <a:off x="3178000" y="3795445"/>
            <a:ext cx="373275" cy="412814"/>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 grpId="0" animBg="1"/>
      <p:bldP spid="614" grpId="0" animBg="1"/>
      <p:bldP spid="615" grpId="0" animBg="1"/>
      <p:bldP spid="616" grpId="0" animBg="1"/>
      <p:bldP spid="617" grpId="0" animBg="1"/>
      <p:bldP spid="618" grpId="0" animBg="1"/>
      <p:bldP spid="619" grpId="0" animBg="1"/>
      <p:bldP spid="3" grpId="0" animBg="1"/>
      <p:bldP spid="4" grpId="0" animBg="1"/>
      <p:bldP spid="5" grpId="0" animBg="1"/>
      <p:bldP spid="6" grpId="0" animBg="1"/>
      <p:bldP spid="8" grpId="0" animBg="1"/>
      <p:bldP spid="9" grpId="0" animBg="1"/>
      <p:bldP spid="10" grpId="0" animBg="1"/>
      <p:bldP spid="11" grpId="0" animBg="1"/>
      <p:bldP spid="14" grpId="0" animBg="1"/>
      <p:bldP spid="15" grpId="0" animBg="1"/>
      <p:bldP spid="16" grpId="0" animBg="1"/>
      <p:bldP spid="17"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Developer Feedback</a:t>
            </a:r>
            <a:endParaRPr dirty="0"/>
          </a:p>
        </p:txBody>
      </p:sp>
      <p:sp>
        <p:nvSpPr>
          <p:cNvPr id="116" name="Google Shape;116;p20"/>
          <p:cNvSpPr txBox="1">
            <a:spLocks noGrp="1"/>
          </p:cNvSpPr>
          <p:nvPr>
            <p:ph type="body" idx="1"/>
          </p:nvPr>
        </p:nvSpPr>
        <p:spPr>
          <a:xfrm>
            <a:off x="855300" y="1383196"/>
            <a:ext cx="4679706" cy="3450061"/>
          </a:xfrm>
          <a:prstGeom prst="rect">
            <a:avLst/>
          </a:prstGeom>
        </p:spPr>
        <p:txBody>
          <a:bodyPr spcFirstLastPara="1" wrap="square" lIns="0" tIns="0" rIns="0" bIns="0" anchor="t" anchorCtr="0">
            <a:noAutofit/>
          </a:bodyPr>
          <a:lstStyle/>
          <a:p>
            <a:pPr marL="101600" lvl="0" indent="0" algn="l" rtl="0">
              <a:spcBef>
                <a:spcPts val="600"/>
              </a:spcBef>
              <a:spcAft>
                <a:spcPts val="0"/>
              </a:spcAft>
              <a:buSzPts val="2000"/>
              <a:buNone/>
            </a:pPr>
            <a:r>
              <a:rPr lang="en-US" sz="3200" dirty="0"/>
              <a:t>I have had concerns over the contents of a pull request but I felt it was too late to do anything about it?</a:t>
            </a: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146610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2995147"/>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US" sz="2000" dirty="0"/>
              <a:t>Software development is inherently a social activity. Software is built for people by people. The developers need to talk to people to understand what to build. They need to get input on what they are doing from their team before, during, and after the writing of code.</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86647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3</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1332641"/>
            <a:ext cx="4285976" cy="236403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How To </a:t>
            </a:r>
            <a:br>
              <a:rPr lang="en" dirty="0"/>
            </a:br>
            <a:r>
              <a:rPr lang="en" dirty="0"/>
              <a:t>Frustrate Everyone, </a:t>
            </a:r>
            <a:br>
              <a:rPr lang="en" dirty="0"/>
            </a:br>
            <a:r>
              <a:rPr lang="en" dirty="0"/>
              <a:t>Learn Poorly,</a:t>
            </a:r>
            <a:br>
              <a:rPr lang="en" dirty="0"/>
            </a:br>
            <a:r>
              <a:rPr lang="en" dirty="0"/>
              <a:t>And Waste Time,</a:t>
            </a:r>
            <a:br>
              <a:rPr lang="en" dirty="0"/>
            </a:br>
            <a:r>
              <a:rPr lang="en" sz="4800" dirty="0">
                <a:solidFill>
                  <a:schemeClr val="accent6"/>
                </a:solidFill>
              </a:rPr>
              <a:t>Together</a:t>
            </a:r>
            <a:endParaRPr sz="4800" dirty="0">
              <a:solidFill>
                <a:schemeClr val="accent6"/>
              </a:solidFill>
            </a:endParaRPr>
          </a:p>
        </p:txBody>
      </p:sp>
    </p:spTree>
    <p:extLst>
      <p:ext uri="{BB962C8B-B14F-4D97-AF65-F5344CB8AC3E}">
        <p14:creationId xmlns:p14="http://schemas.microsoft.com/office/powerpoint/2010/main" val="286605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8BEED-2310-C42A-E978-A59A484E98ED}"/>
              </a:ext>
            </a:extLst>
          </p:cNvPr>
          <p:cNvSpPr>
            <a:spLocks noGrp="1"/>
          </p:cNvSpPr>
          <p:nvPr>
            <p:ph type="title"/>
          </p:nvPr>
        </p:nvSpPr>
        <p:spPr/>
        <p:txBody>
          <a:bodyPr/>
          <a:lstStyle/>
          <a:p>
            <a:r>
              <a:rPr lang="en-US" dirty="0"/>
              <a:t>Developer Feedback</a:t>
            </a:r>
          </a:p>
        </p:txBody>
      </p:sp>
      <p:sp>
        <p:nvSpPr>
          <p:cNvPr id="4" name="Slide Number Placeholder 3">
            <a:extLst>
              <a:ext uri="{FF2B5EF4-FFF2-40B4-BE49-F238E27FC236}">
                <a16:creationId xmlns:a16="http://schemas.microsoft.com/office/drawing/2014/main" id="{08A6E83D-22D8-52B1-63BE-A03158A8EE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Google Shape;116;p20">
            <a:extLst>
              <a:ext uri="{FF2B5EF4-FFF2-40B4-BE49-F238E27FC236}">
                <a16:creationId xmlns:a16="http://schemas.microsoft.com/office/drawing/2014/main" id="{071D07A0-905A-515F-7474-9C62A74729A5}"/>
              </a:ext>
            </a:extLst>
          </p:cNvPr>
          <p:cNvSpPr txBox="1">
            <a:spLocks/>
          </p:cNvSpPr>
          <p:nvPr/>
        </p:nvSpPr>
        <p:spPr>
          <a:xfrm>
            <a:off x="790197" y="1420390"/>
            <a:ext cx="4679706" cy="325326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101600" indent="0">
              <a:buFont typeface="Inter-Regular"/>
              <a:buNone/>
            </a:pPr>
            <a:r>
              <a:rPr lang="en-US" sz="3200" dirty="0"/>
              <a:t>I prefer programming by myself for most of my time</a:t>
            </a:r>
          </a:p>
        </p:txBody>
      </p:sp>
    </p:spTree>
    <p:extLst>
      <p:ext uri="{BB962C8B-B14F-4D97-AF65-F5344CB8AC3E}">
        <p14:creationId xmlns:p14="http://schemas.microsoft.com/office/powerpoint/2010/main" val="427310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35BB5B0-6C50-1F15-646B-59BA7C42D3AD}"/>
              </a:ext>
            </a:extLst>
          </p:cNvPr>
          <p:cNvSpPr>
            <a:spLocks noGrp="1"/>
          </p:cNvSpPr>
          <p:nvPr>
            <p:ph type="title"/>
          </p:nvPr>
        </p:nvSpPr>
        <p:spPr>
          <a:xfrm>
            <a:off x="855300" y="748950"/>
            <a:ext cx="4549500" cy="3731610"/>
          </a:xfrm>
        </p:spPr>
        <p:txBody>
          <a:bodyPr/>
          <a:lstStyle/>
          <a:p>
            <a:r>
              <a:rPr lang="en-US" dirty="0"/>
              <a:t>People tend to </a:t>
            </a:r>
            <a:r>
              <a:rPr lang="en-US" dirty="0">
                <a:solidFill>
                  <a:schemeClr val="accent2"/>
                </a:solidFill>
              </a:rPr>
              <a:t>reject</a:t>
            </a:r>
            <a:r>
              <a:rPr lang="en-US" dirty="0"/>
              <a:t> what they imagine programming together would be like…</a:t>
            </a:r>
            <a:br>
              <a:rPr lang="en-US" dirty="0"/>
            </a:br>
            <a:br>
              <a:rPr lang="en-US" dirty="0"/>
            </a:br>
            <a:r>
              <a:rPr lang="en-US" dirty="0"/>
              <a:t>…but what they imagine is </a:t>
            </a:r>
            <a:r>
              <a:rPr lang="en-US" dirty="0">
                <a:solidFill>
                  <a:schemeClr val="accent2"/>
                </a:solidFill>
              </a:rPr>
              <a:t>not</a:t>
            </a:r>
            <a:r>
              <a:rPr lang="en-US" dirty="0"/>
              <a:t> how group programming works.</a:t>
            </a:r>
          </a:p>
        </p:txBody>
      </p:sp>
      <p:sp>
        <p:nvSpPr>
          <p:cNvPr id="8" name="Slide Number Placeholder 2">
            <a:extLst>
              <a:ext uri="{FF2B5EF4-FFF2-40B4-BE49-F238E27FC236}">
                <a16:creationId xmlns:a16="http://schemas.microsoft.com/office/drawing/2014/main" id="{A48BAB2C-A435-43CE-C19B-CEF7CCDF3F1A}"/>
              </a:ext>
            </a:extLst>
          </p:cNvPr>
          <p:cNvSpPr>
            <a:spLocks noGrp="1"/>
          </p:cNvSpPr>
          <p:nvPr>
            <p:ph type="sldNum" idx="12"/>
          </p:nvPr>
        </p:nvSpPr>
        <p:spPr>
          <a:xfrm>
            <a:off x="8404384" y="4673651"/>
            <a:ext cx="548700" cy="393600"/>
          </a:xfrm>
        </p:spPr>
        <p:txBody>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18</a:t>
            </a:fld>
            <a:endParaRPr lang="en"/>
          </a:p>
        </p:txBody>
      </p:sp>
    </p:spTree>
    <p:extLst>
      <p:ext uri="{BB962C8B-B14F-4D97-AF65-F5344CB8AC3E}">
        <p14:creationId xmlns:p14="http://schemas.microsoft.com/office/powerpoint/2010/main" val="1374054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Hiring Surveillance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5" name="Picture 4" descr="A picture containing text, vector graphics&#10;&#10;Description automatically generated">
            <a:extLst>
              <a:ext uri="{FF2B5EF4-FFF2-40B4-BE49-F238E27FC236}">
                <a16:creationId xmlns:a16="http://schemas.microsoft.com/office/drawing/2014/main" id="{9086F65E-4EEE-A979-6D4C-DAB6E360521A}"/>
              </a:ext>
            </a:extLst>
          </p:cNvPr>
          <p:cNvPicPr>
            <a:picLocks noChangeAspect="1"/>
          </p:cNvPicPr>
          <p:nvPr/>
        </p:nvPicPr>
        <p:blipFill>
          <a:blip r:embed="rId3"/>
          <a:stretch>
            <a:fillRect/>
          </a:stretch>
        </p:blipFill>
        <p:spPr>
          <a:xfrm>
            <a:off x="0" y="2767742"/>
            <a:ext cx="2360815" cy="2360815"/>
          </a:xfrm>
          <a:prstGeom prst="rect">
            <a:avLst/>
          </a:prstGeom>
        </p:spPr>
      </p:pic>
      <p:sp>
        <p:nvSpPr>
          <p:cNvPr id="6" name="Text Placeholder 2">
            <a:extLst>
              <a:ext uri="{FF2B5EF4-FFF2-40B4-BE49-F238E27FC236}">
                <a16:creationId xmlns:a16="http://schemas.microsoft.com/office/drawing/2014/main" id="{21923AC5-472A-CCCE-C962-01C8845797B0}"/>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A rushed, live coding exercise where others judge your technique, typing, problem-solving, coding, and design as you work.</a:t>
            </a:r>
          </a:p>
        </p:txBody>
      </p:sp>
    </p:spTree>
    <p:extLst>
      <p:ext uri="{BB962C8B-B14F-4D97-AF65-F5344CB8AC3E}">
        <p14:creationId xmlns:p14="http://schemas.microsoft.com/office/powerpoint/2010/main" val="301756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34389" y="671722"/>
            <a:ext cx="4409980" cy="3422907"/>
          </a:xfrm>
          <a:prstGeom prst="rect">
            <a:avLst/>
          </a:prstGeom>
        </p:spPr>
        <p:txBody>
          <a:bodyPr spcFirstLastPara="1" wrap="square" lIns="0" tIns="0" rIns="0" bIns="0" anchor="t" anchorCtr="0">
            <a:noAutofit/>
          </a:bodyPr>
          <a:lstStyle/>
          <a:p>
            <a:pPr marL="0" lvl="0" indent="0" algn="l" rtl="0">
              <a:spcBef>
                <a:spcPts val="600"/>
              </a:spcBef>
              <a:spcAft>
                <a:spcPts val="600"/>
              </a:spcAft>
              <a:buNone/>
            </a:pPr>
            <a:r>
              <a:rPr lang="en" sz="3600" dirty="0">
                <a:solidFill>
                  <a:schemeClr val="tx1"/>
                </a:solidFill>
              </a:rPr>
              <a:t>Learning</a:t>
            </a:r>
            <a:r>
              <a:rPr lang="en" sz="3600" dirty="0"/>
              <a:t> is not just a normal work activity. </a:t>
            </a:r>
          </a:p>
          <a:p>
            <a:pPr marL="0" lvl="0" indent="0" algn="l" rtl="0">
              <a:spcBef>
                <a:spcPts val="600"/>
              </a:spcBef>
              <a:spcAft>
                <a:spcPts val="600"/>
              </a:spcAft>
              <a:buNone/>
            </a:pPr>
            <a:r>
              <a:rPr lang="en" sz="3600" dirty="0">
                <a:solidFill>
                  <a:schemeClr val="tx1"/>
                </a:solidFill>
              </a:rPr>
              <a:t>Learning</a:t>
            </a:r>
            <a:r>
              <a:rPr lang="en" sz="3600" dirty="0"/>
              <a:t> is the work.</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Senior Critic</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4" name="Text Placeholder 2">
            <a:extLst>
              <a:ext uri="{FF2B5EF4-FFF2-40B4-BE49-F238E27FC236}">
                <a16:creationId xmlns:a16="http://schemas.microsoft.com/office/drawing/2014/main" id="{69415AF7-49F1-91C7-8F3A-CD31708624D8}"/>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A person with formal authority visits and tells you what to do and what not to do. You have to do what they say. Disagreement is politically dangerous.</a:t>
            </a:r>
          </a:p>
        </p:txBody>
      </p:sp>
      <p:pic>
        <p:nvPicPr>
          <p:cNvPr id="6" name="Picture 5" descr="A picture containing text, vector graphics&#10;&#10;Description automatically generated">
            <a:extLst>
              <a:ext uri="{FF2B5EF4-FFF2-40B4-BE49-F238E27FC236}">
                <a16:creationId xmlns:a16="http://schemas.microsoft.com/office/drawing/2014/main" id="{FFA3A7E7-0B3C-301D-9990-362DFBA5F74F}"/>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1841838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Burdensome Junior</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Text Placeholder 2">
            <a:extLst>
              <a:ext uri="{FF2B5EF4-FFF2-40B4-BE49-F238E27FC236}">
                <a16:creationId xmlns:a16="http://schemas.microsoft.com/office/drawing/2014/main" id="{A587ECF4-1CCB-2617-71B1-347D9492751A}"/>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saddled with an inexperienced programmer who watches you work and constantly asks you naive and shallow questions.</a:t>
            </a:r>
          </a:p>
        </p:txBody>
      </p:sp>
      <p:pic>
        <p:nvPicPr>
          <p:cNvPr id="6" name="Picture 5" descr="A picture containing text, vector graphics&#10;&#10;Description automatically generated">
            <a:extLst>
              <a:ext uri="{FF2B5EF4-FFF2-40B4-BE49-F238E27FC236}">
                <a16:creationId xmlns:a16="http://schemas.microsoft.com/office/drawing/2014/main" id="{9464A30B-32FF-7D15-453B-5343BC96E2BD}"/>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868560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Impromptu Performance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 name="Text Placeholder 2">
            <a:extLst>
              <a:ext uri="{FF2B5EF4-FFF2-40B4-BE49-F238E27FC236}">
                <a16:creationId xmlns:a16="http://schemas.microsoft.com/office/drawing/2014/main" id="{0777AFF7-B8B3-2544-BED2-B719A5C301EF}"/>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Without warning or prep, you are expected to put on a show for an audience of your peers.</a:t>
            </a:r>
          </a:p>
        </p:txBody>
      </p:sp>
      <p:pic>
        <p:nvPicPr>
          <p:cNvPr id="6" name="Picture 5" descr="A picture containing text, vector graphics&#10;&#10;Description automatically generated">
            <a:extLst>
              <a:ext uri="{FF2B5EF4-FFF2-40B4-BE49-F238E27FC236}">
                <a16:creationId xmlns:a16="http://schemas.microsoft.com/office/drawing/2014/main" id="{F0A2A9C6-E248-3DF9-3249-96211C5BF405}"/>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279528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Noisy Bullpen</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 name="Text Placeholder 2">
            <a:extLst>
              <a:ext uri="{FF2B5EF4-FFF2-40B4-BE49-F238E27FC236}">
                <a16:creationId xmlns:a16="http://schemas.microsoft.com/office/drawing/2014/main" id="{59BFA50B-5691-0EFD-1430-609931F0D411}"/>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trying to concentrate on your work while people around are moving through your space, having conversations, answering phone calls, and talking about their work (which is not your work).</a:t>
            </a:r>
          </a:p>
        </p:txBody>
      </p:sp>
      <p:pic>
        <p:nvPicPr>
          <p:cNvPr id="6" name="Picture 5" descr="A picture containing text, vector graphics&#10;&#10;Description automatically generated">
            <a:extLst>
              <a:ext uri="{FF2B5EF4-FFF2-40B4-BE49-F238E27FC236}">
                <a16:creationId xmlns:a16="http://schemas.microsoft.com/office/drawing/2014/main" id="{00ADFDFA-B94C-E6DA-2A04-F473745C52A3}"/>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199150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551543"/>
            <a:ext cx="4679706" cy="68490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Surveilled Programming </a:t>
            </a:r>
            <a:r>
              <a:rPr lang="en" dirty="0">
                <a:solidFill>
                  <a:schemeClr val="accent2"/>
                </a:solidFill>
              </a:rPr>
              <a:t>The Cellmate</a:t>
            </a:r>
            <a:endParaRPr dirty="0">
              <a:solidFill>
                <a:schemeClr val="accent2"/>
              </a:solidFill>
            </a:endParaRP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4" name="Text Placeholder 2">
            <a:extLst>
              <a:ext uri="{FF2B5EF4-FFF2-40B4-BE49-F238E27FC236}">
                <a16:creationId xmlns:a16="http://schemas.microsoft.com/office/drawing/2014/main" id="{5C125B37-070C-9734-B59A-008B84F83DE5}"/>
              </a:ext>
            </a:extLst>
          </p:cNvPr>
          <p:cNvSpPr>
            <a:spLocks noGrp="1"/>
          </p:cNvSpPr>
          <p:nvPr>
            <p:ph type="body" idx="1"/>
          </p:nvPr>
        </p:nvSpPr>
        <p:spPr>
          <a:xfrm>
            <a:off x="855300" y="1506348"/>
            <a:ext cx="4549500" cy="3033900"/>
          </a:xfrm>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2000" dirty="0">
                <a:effectLst/>
                <a:latin typeface="medium-content-serif-font"/>
              </a:rPr>
              <a:t>You are forced to play host. In addition to getting your work done, you also have to socialize and "play nice" all day. You aren't allowed to spend any time alone.</a:t>
            </a:r>
          </a:p>
        </p:txBody>
      </p:sp>
      <p:pic>
        <p:nvPicPr>
          <p:cNvPr id="6" name="Picture 5" descr="A picture containing text, vector graphics&#10;&#10;Description automatically generated">
            <a:extLst>
              <a:ext uri="{FF2B5EF4-FFF2-40B4-BE49-F238E27FC236}">
                <a16:creationId xmlns:a16="http://schemas.microsoft.com/office/drawing/2014/main" id="{74229E59-DE63-F3A2-3708-E13A7822E659}"/>
              </a:ext>
            </a:extLst>
          </p:cNvPr>
          <p:cNvPicPr>
            <a:picLocks noChangeAspect="1"/>
          </p:cNvPicPr>
          <p:nvPr/>
        </p:nvPicPr>
        <p:blipFill>
          <a:blip r:embed="rId3"/>
          <a:stretch>
            <a:fillRect/>
          </a:stretch>
        </p:blipFill>
        <p:spPr>
          <a:xfrm>
            <a:off x="0" y="2767742"/>
            <a:ext cx="2360815" cy="2360815"/>
          </a:xfrm>
          <a:prstGeom prst="rect">
            <a:avLst/>
          </a:prstGeom>
        </p:spPr>
      </p:pic>
    </p:spTree>
    <p:extLst>
      <p:ext uri="{BB962C8B-B14F-4D97-AF65-F5344CB8AC3E}">
        <p14:creationId xmlns:p14="http://schemas.microsoft.com/office/powerpoint/2010/main" val="3541773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58DF1-25FC-44FA-A92B-7A13B4F74F8C}"/>
              </a:ext>
            </a:extLst>
          </p:cNvPr>
          <p:cNvSpPr>
            <a:spLocks noGrp="1"/>
          </p:cNvSpPr>
          <p:nvPr>
            <p:ph type="title"/>
          </p:nvPr>
        </p:nvSpPr>
        <p:spPr/>
        <p:txBody>
          <a:bodyPr/>
          <a:lstStyle/>
          <a:p>
            <a:r>
              <a:rPr lang="en-US" dirty="0"/>
              <a:t>Lack of Safety</a:t>
            </a:r>
          </a:p>
        </p:txBody>
      </p:sp>
      <p:sp>
        <p:nvSpPr>
          <p:cNvPr id="4" name="Text Placeholder 3">
            <a:extLst>
              <a:ext uri="{FF2B5EF4-FFF2-40B4-BE49-F238E27FC236}">
                <a16:creationId xmlns:a16="http://schemas.microsoft.com/office/drawing/2014/main" id="{A0CCE4C4-ABF3-D982-37BF-D33500A0EDD3}"/>
              </a:ext>
            </a:extLst>
          </p:cNvPr>
          <p:cNvSpPr>
            <a:spLocks noGrp="1"/>
          </p:cNvSpPr>
          <p:nvPr>
            <p:ph type="body" idx="1"/>
          </p:nvPr>
        </p:nvSpPr>
        <p:spPr>
          <a:xfrm>
            <a:off x="855275" y="1506349"/>
            <a:ext cx="4464870" cy="3167301"/>
          </a:xfrm>
        </p:spPr>
        <p:txBody>
          <a:bodyPr/>
          <a:lstStyle/>
          <a:p>
            <a:r>
              <a:rPr lang="en-US" dirty="0"/>
              <a:t>Trust doesn’t exist inside the team</a:t>
            </a:r>
          </a:p>
          <a:p>
            <a:r>
              <a:rPr lang="en-US" dirty="0"/>
              <a:t>Individuals don’t feel responsible for making the system better</a:t>
            </a:r>
          </a:p>
          <a:p>
            <a:r>
              <a:rPr lang="en-US" dirty="0"/>
              <a:t>Corporate Immune System is threatened</a:t>
            </a:r>
          </a:p>
          <a:p>
            <a:pPr lvl="1"/>
            <a:r>
              <a:rPr lang="en-US" dirty="0"/>
              <a:t>Leaders have to give up a little “power over the team”</a:t>
            </a:r>
          </a:p>
          <a:p>
            <a:pPr lvl="1"/>
            <a:r>
              <a:rPr lang="en-US" dirty="0"/>
              <a:t>Process is baked and served up to the team so they cannot self-manage</a:t>
            </a:r>
          </a:p>
        </p:txBody>
      </p:sp>
      <p:sp>
        <p:nvSpPr>
          <p:cNvPr id="2" name="Slide Number Placeholder 1">
            <a:extLst>
              <a:ext uri="{FF2B5EF4-FFF2-40B4-BE49-F238E27FC236}">
                <a16:creationId xmlns:a16="http://schemas.microsoft.com/office/drawing/2014/main" id="{75476E7E-B196-359A-26F2-2F30D5BC0A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5308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76EA03-AF5F-B832-65BF-6ECA9FD8CB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7" name="Google Shape;227;p30">
            <a:extLst>
              <a:ext uri="{FF2B5EF4-FFF2-40B4-BE49-F238E27FC236}">
                <a16:creationId xmlns:a16="http://schemas.microsoft.com/office/drawing/2014/main" id="{91994F88-FC80-7778-48E9-6450CD6E760C}"/>
              </a:ext>
            </a:extLst>
          </p:cNvPr>
          <p:cNvSpPr txBox="1">
            <a:spLocks/>
          </p:cNvSpPr>
          <p:nvPr/>
        </p:nvSpPr>
        <p:spPr>
          <a:xfrm>
            <a:off x="685800" y="409381"/>
            <a:ext cx="47205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4800" dirty="0">
                <a:solidFill>
                  <a:schemeClr val="accent2"/>
                </a:solidFill>
              </a:rPr>
              <a:t>80%</a:t>
            </a:r>
          </a:p>
        </p:txBody>
      </p:sp>
      <p:sp>
        <p:nvSpPr>
          <p:cNvPr id="8" name="Google Shape;228;p30">
            <a:extLst>
              <a:ext uri="{FF2B5EF4-FFF2-40B4-BE49-F238E27FC236}">
                <a16:creationId xmlns:a16="http://schemas.microsoft.com/office/drawing/2014/main" id="{D54BFBA9-0B3D-43F4-12FB-69FA4A878D07}"/>
              </a:ext>
            </a:extLst>
          </p:cNvPr>
          <p:cNvSpPr txBox="1">
            <a:spLocks/>
          </p:cNvSpPr>
          <p:nvPr/>
        </p:nvSpPr>
        <p:spPr>
          <a:xfrm>
            <a:off x="685800" y="1096489"/>
            <a:ext cx="5083234" cy="46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2400" dirty="0">
                <a:solidFill>
                  <a:schemeClr val="accent1"/>
                </a:solidFill>
              </a:rPr>
              <a:t>of people expected to hate pairing</a:t>
            </a:r>
          </a:p>
        </p:txBody>
      </p:sp>
      <p:sp>
        <p:nvSpPr>
          <p:cNvPr id="9" name="Google Shape;229;p30">
            <a:extLst>
              <a:ext uri="{FF2B5EF4-FFF2-40B4-BE49-F238E27FC236}">
                <a16:creationId xmlns:a16="http://schemas.microsoft.com/office/drawing/2014/main" id="{41FF1288-1E02-C3FA-83E4-23092496F2A1}"/>
              </a:ext>
            </a:extLst>
          </p:cNvPr>
          <p:cNvSpPr txBox="1">
            <a:spLocks/>
          </p:cNvSpPr>
          <p:nvPr/>
        </p:nvSpPr>
        <p:spPr>
          <a:xfrm>
            <a:off x="685800" y="3038275"/>
            <a:ext cx="4720500" cy="8949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 sz="4800" dirty="0">
                <a:solidFill>
                  <a:schemeClr val="accent6"/>
                </a:solidFill>
              </a:rPr>
              <a:t>90%</a:t>
            </a:r>
          </a:p>
        </p:txBody>
      </p:sp>
      <p:sp>
        <p:nvSpPr>
          <p:cNvPr id="10" name="Google Shape;230;p30">
            <a:extLst>
              <a:ext uri="{FF2B5EF4-FFF2-40B4-BE49-F238E27FC236}">
                <a16:creationId xmlns:a16="http://schemas.microsoft.com/office/drawing/2014/main" id="{3EC7596E-1EB0-C065-01FC-778DE758F1EC}"/>
              </a:ext>
            </a:extLst>
          </p:cNvPr>
          <p:cNvSpPr txBox="1">
            <a:spLocks/>
          </p:cNvSpPr>
          <p:nvPr/>
        </p:nvSpPr>
        <p:spPr>
          <a:xfrm>
            <a:off x="685800" y="3725381"/>
            <a:ext cx="4720500" cy="8948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2400" dirty="0">
                <a:solidFill>
                  <a:schemeClr val="accent5"/>
                </a:solidFill>
              </a:rPr>
              <a:t>preferred programming in </a:t>
            </a:r>
            <a:r>
              <a:rPr lang="en-US" sz="2400" b="1" dirty="0">
                <a:solidFill>
                  <a:schemeClr val="accent5"/>
                </a:solidFill>
              </a:rPr>
              <a:t>groups</a:t>
            </a:r>
          </a:p>
        </p:txBody>
      </p:sp>
      <p:sp>
        <p:nvSpPr>
          <p:cNvPr id="12" name="Google Shape;232;p30">
            <a:extLst>
              <a:ext uri="{FF2B5EF4-FFF2-40B4-BE49-F238E27FC236}">
                <a16:creationId xmlns:a16="http://schemas.microsoft.com/office/drawing/2014/main" id="{767099B5-BB99-E188-702A-609343421FA6}"/>
              </a:ext>
            </a:extLst>
          </p:cNvPr>
          <p:cNvSpPr txBox="1">
            <a:spLocks/>
          </p:cNvSpPr>
          <p:nvPr/>
        </p:nvSpPr>
        <p:spPr>
          <a:xfrm>
            <a:off x="685800" y="2025330"/>
            <a:ext cx="5266113" cy="66905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1pPr>
            <a:lvl2pPr marL="914400" marR="0" lvl="1" indent="-355600" algn="l" rtl="0">
              <a:lnSpc>
                <a:spcPct val="115000"/>
              </a:lnSpc>
              <a:spcBef>
                <a:spcPts val="600"/>
              </a:spcBef>
              <a:spcAft>
                <a:spcPts val="0"/>
              </a:spcAft>
              <a:buClr>
                <a:schemeClr val="accent2"/>
              </a:buClr>
              <a:buSzPts val="2000"/>
              <a:buFont typeface="Inter-Regular"/>
              <a:buChar char="○"/>
              <a:defRPr sz="2000" b="0" i="0" u="none" strike="noStrike" cap="none">
                <a:solidFill>
                  <a:schemeClr val="dk2"/>
                </a:solidFill>
                <a:latin typeface="Inter-Regular"/>
                <a:ea typeface="Inter-Regular"/>
                <a:cs typeface="Inter-Regular"/>
                <a:sym typeface="Inter-Regular"/>
              </a:defRPr>
            </a:lvl2pPr>
            <a:lvl3pPr marL="1371600" marR="0" lvl="2"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3pPr>
            <a:lvl4pPr marL="1828800" marR="0" lvl="3" indent="-355600" algn="l" rtl="0">
              <a:lnSpc>
                <a:spcPct val="115000"/>
              </a:lnSpc>
              <a:spcBef>
                <a:spcPts val="600"/>
              </a:spcBef>
              <a:spcAft>
                <a:spcPts val="0"/>
              </a:spcAft>
              <a:buClr>
                <a:schemeClr val="accent1"/>
              </a:buClr>
              <a:buSzPts val="2000"/>
              <a:buFont typeface="Inter-Regular"/>
              <a:buChar char="●"/>
              <a:defRPr sz="2000" b="0" i="0" u="none" strike="noStrike" cap="none">
                <a:solidFill>
                  <a:schemeClr val="dk2"/>
                </a:solidFill>
                <a:latin typeface="Inter-Regular"/>
                <a:ea typeface="Inter-Regular"/>
                <a:cs typeface="Inter-Regular"/>
                <a:sym typeface="Inter-Regular"/>
              </a:defRPr>
            </a:lvl4pPr>
            <a:lvl5pPr marL="2286000" marR="0" lvl="4"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5pPr>
            <a:lvl6pPr marL="2743200" marR="0" lvl="5"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6pPr>
            <a:lvl7pPr marL="3200400" marR="0" lvl="6"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7pPr>
            <a:lvl8pPr marL="3657600" marR="0" lvl="7" indent="-355600" algn="l" rtl="0">
              <a:lnSpc>
                <a:spcPct val="115000"/>
              </a:lnSpc>
              <a:spcBef>
                <a:spcPts val="600"/>
              </a:spcBef>
              <a:spcAft>
                <a:spcPts val="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8pPr>
            <a:lvl9pPr marL="4114800" marR="0" lvl="8" indent="-355600" algn="l" rtl="0">
              <a:lnSpc>
                <a:spcPct val="115000"/>
              </a:lnSpc>
              <a:spcBef>
                <a:spcPts val="600"/>
              </a:spcBef>
              <a:spcAft>
                <a:spcPts val="600"/>
              </a:spcAft>
              <a:buClr>
                <a:schemeClr val="dk2"/>
              </a:buClr>
              <a:buSzPts val="2000"/>
              <a:buFont typeface="Inter-Regular"/>
              <a:buChar char="■"/>
              <a:defRPr sz="2000" b="0" i="0" u="none" strike="noStrike" cap="none">
                <a:solidFill>
                  <a:schemeClr val="dk2"/>
                </a:solidFill>
                <a:latin typeface="Inter-Regular"/>
                <a:ea typeface="Inter-Regular"/>
                <a:cs typeface="Inter-Regular"/>
                <a:sym typeface="Inter-Regular"/>
              </a:defRPr>
            </a:lvl9pPr>
          </a:lstStyle>
          <a:p>
            <a:pPr marL="0" indent="0">
              <a:spcAft>
                <a:spcPts val="600"/>
              </a:spcAft>
              <a:buFont typeface="Inter-Regular"/>
              <a:buNone/>
            </a:pPr>
            <a:r>
              <a:rPr lang="en-US" sz="3600" dirty="0">
                <a:solidFill>
                  <a:schemeClr val="accent4"/>
                </a:solidFill>
              </a:rPr>
              <a:t>At the end of the study</a:t>
            </a:r>
          </a:p>
        </p:txBody>
      </p:sp>
      <p:sp>
        <p:nvSpPr>
          <p:cNvPr id="13" name="TextBox 12">
            <a:extLst>
              <a:ext uri="{FF2B5EF4-FFF2-40B4-BE49-F238E27FC236}">
                <a16:creationId xmlns:a16="http://schemas.microsoft.com/office/drawing/2014/main" id="{E02398DF-0E9A-F460-821B-E37CBB18CC36}"/>
              </a:ext>
            </a:extLst>
          </p:cNvPr>
          <p:cNvSpPr txBox="1"/>
          <p:nvPr/>
        </p:nvSpPr>
        <p:spPr>
          <a:xfrm>
            <a:off x="5406300" y="4620280"/>
            <a:ext cx="3233651" cy="523220"/>
          </a:xfrm>
          <a:prstGeom prst="rect">
            <a:avLst/>
          </a:prstGeom>
          <a:noFill/>
        </p:spPr>
        <p:txBody>
          <a:bodyPr wrap="square" rtlCol="0">
            <a:spAutoFit/>
          </a:bodyPr>
          <a:lstStyle/>
          <a:p>
            <a:r>
              <a:rPr lang="en-US" sz="1050" dirty="0">
                <a:solidFill>
                  <a:schemeClr val="bg2"/>
                </a:solidFill>
              </a:rPr>
              <a:t>Data from </a:t>
            </a:r>
            <a:r>
              <a:rPr lang="en-US" dirty="0">
                <a:solidFill>
                  <a:schemeClr val="bg2"/>
                </a:solidFill>
              </a:rPr>
              <a:t>Pair Programming Illuminated 	    </a:t>
            </a:r>
            <a:r>
              <a:rPr lang="en-US" sz="1050" dirty="0">
                <a:solidFill>
                  <a:schemeClr val="bg2"/>
                </a:solidFill>
              </a:rPr>
              <a:t>by</a:t>
            </a:r>
            <a:r>
              <a:rPr lang="en-US" dirty="0">
                <a:solidFill>
                  <a:schemeClr val="bg2"/>
                </a:solidFill>
              </a:rPr>
              <a:t> Williams and Kessler </a:t>
            </a:r>
          </a:p>
        </p:txBody>
      </p:sp>
    </p:spTree>
    <p:extLst>
      <p:ext uri="{BB962C8B-B14F-4D97-AF65-F5344CB8AC3E}">
        <p14:creationId xmlns:p14="http://schemas.microsoft.com/office/powerpoint/2010/main" val="191840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8"/>
        <p:cNvGrpSpPr/>
        <p:nvPr/>
      </p:nvGrpSpPr>
      <p:grpSpPr>
        <a:xfrm>
          <a:off x="0" y="0"/>
          <a:ext cx="0" cy="0"/>
          <a:chOff x="0" y="0"/>
          <a:chExt cx="0" cy="0"/>
        </a:xfrm>
      </p:grpSpPr>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3" name="Picture 2" descr="Text&#10;&#10;Description automatically generated">
            <a:extLst>
              <a:ext uri="{FF2B5EF4-FFF2-40B4-BE49-F238E27FC236}">
                <a16:creationId xmlns:a16="http://schemas.microsoft.com/office/drawing/2014/main" id="{4BB12D02-F631-2446-3E12-07050EAB98A0}"/>
              </a:ext>
            </a:extLst>
          </p:cNvPr>
          <p:cNvPicPr>
            <a:picLocks noChangeAspect="1"/>
          </p:cNvPicPr>
          <p:nvPr/>
        </p:nvPicPr>
        <p:blipFill>
          <a:blip r:embed="rId3"/>
          <a:stretch>
            <a:fillRect/>
          </a:stretch>
        </p:blipFill>
        <p:spPr>
          <a:xfrm>
            <a:off x="982490" y="1352835"/>
            <a:ext cx="5782482" cy="2105319"/>
          </a:xfrm>
          <a:prstGeom prst="rect">
            <a:avLst/>
          </a:prstGeom>
        </p:spPr>
      </p:pic>
    </p:spTree>
    <p:extLst>
      <p:ext uri="{BB962C8B-B14F-4D97-AF65-F5344CB8AC3E}">
        <p14:creationId xmlns:p14="http://schemas.microsoft.com/office/powerpoint/2010/main" val="256347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4</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099" y="2353200"/>
            <a:ext cx="4285976" cy="43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Working Together</a:t>
            </a:r>
            <a:endParaRPr dirty="0"/>
          </a:p>
        </p:txBody>
      </p:sp>
    </p:spTree>
    <p:extLst>
      <p:ext uri="{BB962C8B-B14F-4D97-AF65-F5344CB8AC3E}">
        <p14:creationId xmlns:p14="http://schemas.microsoft.com/office/powerpoint/2010/main" val="302788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78139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tx1"/>
                </a:solidFill>
              </a:rPr>
              <a:t>Common Misconceptions about Working Together</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dirty="0"/>
          </a:p>
        </p:txBody>
      </p:sp>
      <p:sp>
        <p:nvSpPr>
          <p:cNvPr id="3" name="Text Placeholder 2">
            <a:extLst>
              <a:ext uri="{FF2B5EF4-FFF2-40B4-BE49-F238E27FC236}">
                <a16:creationId xmlns:a16="http://schemas.microsoft.com/office/drawing/2014/main" id="{E8BE05B4-1E37-C492-EF92-1FD51E8FAD64}"/>
              </a:ext>
            </a:extLst>
          </p:cNvPr>
          <p:cNvSpPr>
            <a:spLocks noGrp="1"/>
          </p:cNvSpPr>
          <p:nvPr>
            <p:ph type="body" idx="1"/>
          </p:nvPr>
        </p:nvSpPr>
        <p:spPr>
          <a:xfrm>
            <a:off x="855299" y="1809251"/>
            <a:ext cx="5321056" cy="2953942"/>
          </a:xfrm>
        </p:spPr>
        <p:txBody>
          <a:bodyPr/>
          <a:lstStyle/>
          <a:p>
            <a:r>
              <a:rPr lang="en-US" dirty="0"/>
              <a:t>Only the person typing can contribute</a:t>
            </a:r>
          </a:p>
          <a:p>
            <a:pPr lvl="1"/>
            <a:r>
              <a:rPr lang="en-US" dirty="0"/>
              <a:t>It’s </a:t>
            </a:r>
            <a:r>
              <a:rPr lang="en-US" b="1" dirty="0"/>
              <a:t>actually the opposite</a:t>
            </a:r>
            <a:r>
              <a:rPr lang="en-US" dirty="0"/>
              <a:t>. The people not typing are the ones programming.</a:t>
            </a:r>
          </a:p>
          <a:p>
            <a:pPr lvl="1"/>
            <a:r>
              <a:rPr lang="en-US" dirty="0"/>
              <a:t>Often comes from a fixed, static definition of contribution (fingers on keyboard)</a:t>
            </a:r>
            <a:endParaRPr lang="en-US" b="1" dirty="0"/>
          </a:p>
          <a:p>
            <a:r>
              <a:rPr lang="en-US" dirty="0"/>
              <a:t>People can “hide” and not contribute</a:t>
            </a:r>
          </a:p>
          <a:p>
            <a:pPr lvl="1"/>
            <a:r>
              <a:rPr lang="en-US" dirty="0"/>
              <a:t>It’s </a:t>
            </a:r>
            <a:r>
              <a:rPr lang="en-US" b="1" dirty="0"/>
              <a:t>actually harder </a:t>
            </a:r>
            <a:r>
              <a:rPr lang="en-US" dirty="0"/>
              <a:t>for people to not contribute when working together</a:t>
            </a:r>
          </a:p>
          <a:p>
            <a:pPr lvl="2"/>
            <a:r>
              <a:rPr lang="en-US" dirty="0"/>
              <a:t>Social pressure</a:t>
            </a:r>
          </a:p>
          <a:p>
            <a:pPr lvl="2"/>
            <a:r>
              <a:rPr lang="en-US" dirty="0"/>
              <a:t>Proximity </a:t>
            </a:r>
            <a:r>
              <a:rPr lang="en-US"/>
              <a:t>and sheer time </a:t>
            </a:r>
            <a:r>
              <a:rPr lang="en-US" dirty="0"/>
              <a:t>together makes this impossible</a:t>
            </a:r>
          </a:p>
          <a:p>
            <a:endParaRPr lang="en-US" dirty="0"/>
          </a:p>
        </p:txBody>
      </p:sp>
    </p:spTree>
    <p:extLst>
      <p:ext uri="{BB962C8B-B14F-4D97-AF65-F5344CB8AC3E}">
        <p14:creationId xmlns:p14="http://schemas.microsoft.com/office/powerpoint/2010/main" val="3851347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1</a:t>
            </a:r>
            <a:endParaRPr sz="30000" dirty="0">
              <a:solidFill>
                <a:schemeClr val="lt2"/>
              </a:solidFill>
              <a:latin typeface="Inter-Regular"/>
              <a:ea typeface="Inter-Regular"/>
              <a:cs typeface="Inter-Regular"/>
              <a:sym typeface="Inter-Regular"/>
            </a:endParaRPr>
          </a:p>
        </p:txBody>
      </p:sp>
      <p:sp>
        <p:nvSpPr>
          <p:cNvPr id="94" name="Google Shape;94;p17"/>
          <p:cNvSpPr txBox="1">
            <a:spLocks noGrp="1"/>
          </p:cNvSpPr>
          <p:nvPr>
            <p:ph type="ctrTitle"/>
          </p:nvPr>
        </p:nvSpPr>
        <p:spPr>
          <a:xfrm>
            <a:off x="505100" y="2353200"/>
            <a:ext cx="4102500" cy="43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What Is A Team?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5298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dirty="0">
                <a:solidFill>
                  <a:schemeClr val="tx1"/>
                </a:solidFill>
              </a:rPr>
              <a:t>Team Chartering</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dirty="0"/>
          </a:p>
        </p:txBody>
      </p:sp>
      <p:pic>
        <p:nvPicPr>
          <p:cNvPr id="10" name="Picture 9" descr="A picture containing qr code&#10;&#10;Description automatically generated">
            <a:extLst>
              <a:ext uri="{FF2B5EF4-FFF2-40B4-BE49-F238E27FC236}">
                <a16:creationId xmlns:a16="http://schemas.microsoft.com/office/drawing/2014/main" id="{4CAB6B52-5261-9FF3-1A78-A40E4060420F}"/>
              </a:ext>
            </a:extLst>
          </p:cNvPr>
          <p:cNvPicPr>
            <a:picLocks noChangeAspect="1"/>
          </p:cNvPicPr>
          <p:nvPr/>
        </p:nvPicPr>
        <p:blipFill>
          <a:blip r:embed="rId3"/>
          <a:stretch>
            <a:fillRect/>
          </a:stretch>
        </p:blipFill>
        <p:spPr>
          <a:xfrm>
            <a:off x="855299" y="1236450"/>
            <a:ext cx="4881777" cy="4276862"/>
          </a:xfrm>
          <a:prstGeom prst="rect">
            <a:avLst/>
          </a:prstGeom>
        </p:spPr>
      </p:pic>
      <p:sp>
        <p:nvSpPr>
          <p:cNvPr id="11" name="TextBox 10">
            <a:extLst>
              <a:ext uri="{FF2B5EF4-FFF2-40B4-BE49-F238E27FC236}">
                <a16:creationId xmlns:a16="http://schemas.microsoft.com/office/drawing/2014/main" id="{EDB88E81-5BA8-86A1-1DA1-7A1815CF34C3}"/>
              </a:ext>
            </a:extLst>
          </p:cNvPr>
          <p:cNvSpPr txBox="1"/>
          <p:nvPr/>
        </p:nvSpPr>
        <p:spPr>
          <a:xfrm>
            <a:off x="5870992" y="4638804"/>
            <a:ext cx="3233651" cy="523220"/>
          </a:xfrm>
          <a:prstGeom prst="rect">
            <a:avLst/>
          </a:prstGeom>
          <a:noFill/>
        </p:spPr>
        <p:txBody>
          <a:bodyPr wrap="square" rtlCol="0">
            <a:spAutoFit/>
          </a:bodyPr>
          <a:lstStyle/>
          <a:p>
            <a:r>
              <a:rPr lang="en-US" sz="1050" dirty="0">
                <a:solidFill>
                  <a:schemeClr val="bg2"/>
                </a:solidFill>
              </a:rPr>
              <a:t>From </a:t>
            </a:r>
            <a:r>
              <a:rPr lang="en-US" dirty="0">
                <a:solidFill>
                  <a:schemeClr val="bg2"/>
                </a:solidFill>
                <a:hlinkClick r:id="rId4"/>
              </a:rPr>
              <a:t>Paige Watson – Working The Way We Want </a:t>
            </a:r>
            <a:endParaRPr lang="en-US" dirty="0">
              <a:solidFill>
                <a:schemeClr val="bg2"/>
              </a:solidFill>
            </a:endParaRPr>
          </a:p>
        </p:txBody>
      </p:sp>
    </p:spTree>
    <p:extLst>
      <p:ext uri="{BB962C8B-B14F-4D97-AF65-F5344CB8AC3E}">
        <p14:creationId xmlns:p14="http://schemas.microsoft.com/office/powerpoint/2010/main" val="10596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ctrTitle" idx="4294967295"/>
          </p:nvPr>
        </p:nvSpPr>
        <p:spPr>
          <a:xfrm>
            <a:off x="622005" y="671339"/>
            <a:ext cx="3949995" cy="380082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dirty="0">
                <a:solidFill>
                  <a:schemeClr val="tx1"/>
                </a:solidFill>
              </a:rPr>
              <a:t>You </a:t>
            </a:r>
            <a:r>
              <a:rPr lang="en" sz="9600" dirty="0">
                <a:solidFill>
                  <a:schemeClr val="accent2"/>
                </a:solidFill>
              </a:rPr>
              <a:t>decide</a:t>
            </a:r>
            <a:r>
              <a:rPr lang="en" sz="9600" dirty="0">
                <a:solidFill>
                  <a:schemeClr val="tx1"/>
                </a:solidFill>
              </a:rPr>
              <a:t> to</a:t>
            </a:r>
            <a:endParaRPr sz="9600" dirty="0">
              <a:solidFill>
                <a:schemeClr val="tx1"/>
              </a:solidFill>
            </a:endParaRPr>
          </a:p>
        </p:txBody>
      </p:sp>
      <p:sp>
        <p:nvSpPr>
          <p:cNvPr id="222" name="Google Shape;222;p2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2015228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9"/>
        <p:cNvGrpSpPr/>
        <p:nvPr/>
      </p:nvGrpSpPr>
      <p:grpSpPr>
        <a:xfrm>
          <a:off x="0" y="0"/>
          <a:ext cx="0" cy="0"/>
          <a:chOff x="0" y="0"/>
          <a:chExt cx="0" cy="0"/>
        </a:xfrm>
      </p:grpSpPr>
      <p:sp>
        <p:nvSpPr>
          <p:cNvPr id="100" name="Google Shape;100;p18"/>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txBox="1">
            <a:spLocks noGrp="1"/>
          </p:cNvSpPr>
          <p:nvPr>
            <p:ph type="ctrTitle" idx="4294967295"/>
          </p:nvPr>
        </p:nvSpPr>
        <p:spPr>
          <a:xfrm>
            <a:off x="504287" y="97212"/>
            <a:ext cx="4635796" cy="47664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8800" dirty="0"/>
              <a:t>You’re going to </a:t>
            </a:r>
            <a:r>
              <a:rPr lang="en" sz="8800" dirty="0">
                <a:solidFill>
                  <a:schemeClr val="accent4"/>
                </a:solidFill>
              </a:rPr>
              <a:t>suck</a:t>
            </a:r>
            <a:endParaRPr sz="8800" dirty="0">
              <a:solidFill>
                <a:schemeClr val="accent4"/>
              </a:solidFill>
            </a:endParaRPr>
          </a:p>
        </p:txBody>
      </p:sp>
      <p:sp>
        <p:nvSpPr>
          <p:cNvPr id="103" name="Google Shape;103;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4" name="Google Shape;104;p18"/>
          <p:cNvPicPr preferRelativeResize="0"/>
          <p:nvPr/>
        </p:nvPicPr>
        <p:blipFill>
          <a:blip r:embed="rId3"/>
          <a:srcRect l="8466" r="8466"/>
          <a:stretch/>
        </p:blipFill>
        <p:spPr>
          <a:xfrm>
            <a:off x="5737400" y="578825"/>
            <a:ext cx="3971700" cy="3971700"/>
          </a:xfrm>
          <a:prstGeom prst="chord">
            <a:avLst>
              <a:gd name="adj1" fmla="val 2658481"/>
              <a:gd name="adj2" fmla="val 18942614"/>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9"/>
        <p:cNvGrpSpPr/>
        <p:nvPr/>
      </p:nvGrpSpPr>
      <p:grpSpPr>
        <a:xfrm>
          <a:off x="0" y="0"/>
          <a:ext cx="0" cy="0"/>
          <a:chOff x="0" y="0"/>
          <a:chExt cx="0" cy="0"/>
        </a:xfrm>
      </p:grpSpPr>
      <p:sp>
        <p:nvSpPr>
          <p:cNvPr id="100" name="Google Shape;100;p18"/>
          <p:cNvSpPr/>
          <p:nvPr/>
        </p:nvSpPr>
        <p:spPr>
          <a:xfrm rot="10800000">
            <a:off x="-351315" y="273160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18"/>
          <p:cNvSpPr txBox="1">
            <a:spLocks noGrp="1"/>
          </p:cNvSpPr>
          <p:nvPr>
            <p:ph type="ctrTitle" idx="4294967295"/>
          </p:nvPr>
        </p:nvSpPr>
        <p:spPr>
          <a:xfrm>
            <a:off x="504287" y="97212"/>
            <a:ext cx="5045908" cy="47664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200" dirty="0"/>
              <a:t>But soon...</a:t>
            </a:r>
            <a:br>
              <a:rPr lang="en" sz="7200" dirty="0"/>
            </a:br>
            <a:br>
              <a:rPr lang="en" sz="7200" dirty="0"/>
            </a:br>
            <a:r>
              <a:rPr lang="en" sz="7200" dirty="0">
                <a:solidFill>
                  <a:schemeClr val="accent4"/>
                </a:solidFill>
              </a:rPr>
              <a:t>You wont</a:t>
            </a:r>
            <a:endParaRPr sz="7200" dirty="0">
              <a:solidFill>
                <a:schemeClr val="accent4"/>
              </a:solidFill>
            </a:endParaRPr>
          </a:p>
        </p:txBody>
      </p:sp>
      <p:sp>
        <p:nvSpPr>
          <p:cNvPr id="103" name="Google Shape;103;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D26A50"/>
                </a:solidFill>
                <a:effectLst/>
                <a:uLnTx/>
                <a:uFillTx/>
                <a:latin typeface="Inter-Regular"/>
                <a:ea typeface="Inter-Regular"/>
                <a:sym typeface="Inter-Regular"/>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200" b="0" i="0" u="none" strike="noStrike" kern="0" cap="none" spc="0" normalizeH="0" baseline="0" noProof="0">
              <a:ln>
                <a:noFill/>
              </a:ln>
              <a:solidFill>
                <a:srgbClr val="D26A50"/>
              </a:solidFill>
              <a:effectLst/>
              <a:uLnTx/>
              <a:uFillTx/>
              <a:latin typeface="Inter-Regular"/>
              <a:ea typeface="Inter-Regular"/>
              <a:sym typeface="Inter-Regular"/>
            </a:endParaRPr>
          </a:p>
        </p:txBody>
      </p:sp>
      <p:pic>
        <p:nvPicPr>
          <p:cNvPr id="104" name="Google Shape;104;p18"/>
          <p:cNvPicPr preferRelativeResize="0"/>
          <p:nvPr/>
        </p:nvPicPr>
        <p:blipFill>
          <a:blip r:embed="rId3">
            <a:extLst>
              <a:ext uri="{BEBA8EAE-BF5A-486C-A8C5-ECC9F3942E4B}">
                <a14:imgProps xmlns:a14="http://schemas.microsoft.com/office/drawing/2010/main">
                  <a14:imgLayer r:embed="rId4">
                    <a14:imgEffect>
                      <a14:colorTemperature colorTemp="6300"/>
                    </a14:imgEffect>
                  </a14:imgLayer>
                </a14:imgProps>
              </a:ext>
            </a:extLst>
          </a:blip>
          <a:srcRect/>
          <a:stretch/>
        </p:blipFill>
        <p:spPr>
          <a:xfrm>
            <a:off x="5737400" y="578825"/>
            <a:ext cx="3971700" cy="3971700"/>
          </a:xfrm>
          <a:prstGeom prst="chord">
            <a:avLst>
              <a:gd name="adj1" fmla="val 2658481"/>
              <a:gd name="adj2" fmla="val 18942614"/>
            </a:avLst>
          </a:prstGeom>
          <a:noFill/>
          <a:ln>
            <a:noFill/>
          </a:ln>
        </p:spPr>
      </p:pic>
    </p:spTree>
    <p:extLst>
      <p:ext uri="{BB962C8B-B14F-4D97-AF65-F5344CB8AC3E}">
        <p14:creationId xmlns:p14="http://schemas.microsoft.com/office/powerpoint/2010/main" val="491393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337"/>
        <p:cNvGrpSpPr/>
        <p:nvPr/>
      </p:nvGrpSpPr>
      <p:grpSpPr>
        <a:xfrm>
          <a:off x="0" y="0"/>
          <a:ext cx="0" cy="0"/>
          <a:chOff x="0" y="0"/>
          <a:chExt cx="0" cy="0"/>
        </a:xfrm>
      </p:grpSpPr>
      <p:sp>
        <p:nvSpPr>
          <p:cNvPr id="338" name="Google Shape;338;p37"/>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a:spLocks noGrp="1"/>
          </p:cNvSpPr>
          <p:nvPr>
            <p:ph type="ctrTitle" idx="4294967295"/>
          </p:nvPr>
        </p:nvSpPr>
        <p:spPr>
          <a:xfrm>
            <a:off x="913640" y="653207"/>
            <a:ext cx="4639593" cy="378816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a:solidFill>
                  <a:schemeClr val="tx2"/>
                </a:solidFill>
              </a:rPr>
              <a:t>There is </a:t>
            </a:r>
            <a:r>
              <a:rPr lang="en" sz="4000" dirty="0">
                <a:solidFill>
                  <a:schemeClr val="tx1"/>
                </a:solidFill>
              </a:rPr>
              <a:t>no recipe for suc</a:t>
            </a:r>
            <a:r>
              <a:rPr lang="en-US" sz="4000" dirty="0">
                <a:solidFill>
                  <a:schemeClr val="tx1"/>
                </a:solidFill>
              </a:rPr>
              <a:t>c</a:t>
            </a:r>
            <a:r>
              <a:rPr lang="en" sz="4000" dirty="0">
                <a:solidFill>
                  <a:schemeClr val="tx1"/>
                </a:solidFill>
              </a:rPr>
              <a:t>ess</a:t>
            </a:r>
            <a:br>
              <a:rPr lang="en" sz="4000" dirty="0">
                <a:solidFill>
                  <a:schemeClr val="tx2"/>
                </a:solidFill>
              </a:rPr>
            </a:br>
            <a:br>
              <a:rPr lang="en" sz="4000" dirty="0">
                <a:solidFill>
                  <a:schemeClr val="tx2"/>
                </a:solidFill>
              </a:rPr>
            </a:br>
            <a:r>
              <a:rPr lang="en" sz="4000" dirty="0">
                <a:solidFill>
                  <a:schemeClr val="tx2"/>
                </a:solidFill>
              </a:rPr>
              <a:t>There is no process that will work without </a:t>
            </a:r>
            <a:r>
              <a:rPr lang="en" sz="4000" dirty="0">
                <a:solidFill>
                  <a:schemeClr val="tx1"/>
                </a:solidFill>
              </a:rPr>
              <a:t>you making it your own</a:t>
            </a:r>
            <a:endParaRPr sz="4000" dirty="0">
              <a:solidFill>
                <a:schemeClr val="tx1"/>
              </a:solidFill>
            </a:endParaRPr>
          </a:p>
        </p:txBody>
      </p:sp>
      <p:sp>
        <p:nvSpPr>
          <p:cNvPr id="341" name="Google Shape;341;p3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6"/>
                </a:solidFill>
              </a:rPr>
              <a:t>34</a:t>
            </a:fld>
            <a:endParaRPr>
              <a:solidFill>
                <a:schemeClr val="accent6"/>
              </a:solidFill>
            </a:endParaRPr>
          </a:p>
        </p:txBody>
      </p:sp>
      <p:sp>
        <p:nvSpPr>
          <p:cNvPr id="2" name="Google Shape;125;p21">
            <a:extLst>
              <a:ext uri="{FF2B5EF4-FFF2-40B4-BE49-F238E27FC236}">
                <a16:creationId xmlns:a16="http://schemas.microsoft.com/office/drawing/2014/main" id="{86FAA026-CB5D-ABA8-EED6-3EEA88956F09}"/>
              </a:ext>
            </a:extLst>
          </p:cNvPr>
          <p:cNvSpPr/>
          <p:nvPr/>
        </p:nvSpPr>
        <p:spPr>
          <a:xfrm>
            <a:off x="5735905" y="552889"/>
            <a:ext cx="3988800" cy="3988800"/>
          </a:xfrm>
          <a:prstGeom prst="chord">
            <a:avLst>
              <a:gd name="adj1" fmla="val 2673960"/>
              <a:gd name="adj2" fmla="val 18921779"/>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61;p50">
            <a:extLst>
              <a:ext uri="{FF2B5EF4-FFF2-40B4-BE49-F238E27FC236}">
                <a16:creationId xmlns:a16="http://schemas.microsoft.com/office/drawing/2014/main" id="{3257B8D6-1B02-ECED-C537-A7E357D4C72B}"/>
              </a:ext>
            </a:extLst>
          </p:cNvPr>
          <p:cNvSpPr/>
          <p:nvPr/>
        </p:nvSpPr>
        <p:spPr>
          <a:xfrm>
            <a:off x="6617365" y="1404289"/>
            <a:ext cx="2225879" cy="2286000"/>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067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505100" y="0"/>
            <a:ext cx="2396700" cy="514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0" dirty="0">
                <a:solidFill>
                  <a:schemeClr val="lt2"/>
                </a:solidFill>
                <a:latin typeface="Inter-Regular"/>
                <a:ea typeface="Inter-Regular"/>
                <a:cs typeface="Inter-Regular"/>
                <a:sym typeface="Inter-Regular"/>
              </a:rPr>
              <a:t>5</a:t>
            </a:r>
            <a:endParaRPr sz="30000" dirty="0">
              <a:solidFill>
                <a:schemeClr val="lt2"/>
              </a:solidFill>
              <a:latin typeface="Inter-Regular"/>
              <a:ea typeface="Inter-Regular"/>
              <a:cs typeface="Inter-Regular"/>
              <a:sym typeface="Inter-Regular"/>
            </a:endParaRPr>
          </a:p>
        </p:txBody>
      </p:sp>
      <p:sp>
        <p:nvSpPr>
          <p:cNvPr id="2" name="Google Shape;94;p17">
            <a:extLst>
              <a:ext uri="{FF2B5EF4-FFF2-40B4-BE49-F238E27FC236}">
                <a16:creationId xmlns:a16="http://schemas.microsoft.com/office/drawing/2014/main" id="{F41885C3-FCE7-A07A-6DCE-D0AB2B83A2C4}"/>
              </a:ext>
            </a:extLst>
          </p:cNvPr>
          <p:cNvSpPr txBox="1">
            <a:spLocks/>
          </p:cNvSpPr>
          <p:nvPr/>
        </p:nvSpPr>
        <p:spPr>
          <a:xfrm>
            <a:off x="421973" y="1878676"/>
            <a:ext cx="3757353" cy="162651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5000"/>
              <a:buFont typeface="Playfair Display Regular"/>
              <a:buNone/>
              <a:defRPr sz="5000" b="0" i="0" u="none" strike="noStrike" cap="none">
                <a:solidFill>
                  <a:schemeClr val="dk1"/>
                </a:solidFill>
                <a:latin typeface="Playfair Display Regular"/>
                <a:ea typeface="Playfair Display Regular"/>
                <a:cs typeface="Playfair Display Regular"/>
                <a:sym typeface="Playfair Display Regular"/>
              </a:defRPr>
            </a:lvl9pPr>
          </a:lstStyle>
          <a:p>
            <a:r>
              <a:rPr lang="en-US" sz="2800" dirty="0"/>
              <a:t>What</a:t>
            </a:r>
          </a:p>
          <a:p>
            <a:r>
              <a:rPr lang="en-US" sz="2800" dirty="0"/>
              <a:t>Accounting IT </a:t>
            </a:r>
          </a:p>
          <a:p>
            <a:r>
              <a:rPr lang="en-US" sz="2800" dirty="0"/>
              <a:t>is doing &amp; </a:t>
            </a:r>
          </a:p>
          <a:p>
            <a:r>
              <a:rPr lang="en-US" sz="2800" dirty="0"/>
              <a:t>has observed from doing it</a:t>
            </a:r>
          </a:p>
        </p:txBody>
      </p:sp>
    </p:spTree>
    <p:extLst>
      <p:ext uri="{BB962C8B-B14F-4D97-AF65-F5344CB8AC3E}">
        <p14:creationId xmlns:p14="http://schemas.microsoft.com/office/powerpoint/2010/main" val="376995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855300" y="748950"/>
            <a:ext cx="4549500" cy="487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Developer Feedback</a:t>
            </a:r>
            <a:endParaRPr dirty="0"/>
          </a:p>
        </p:txBody>
      </p:sp>
      <p:sp>
        <p:nvSpPr>
          <p:cNvPr id="116" name="Google Shape;116;p20"/>
          <p:cNvSpPr txBox="1">
            <a:spLocks noGrp="1"/>
          </p:cNvSpPr>
          <p:nvPr>
            <p:ph type="body" idx="1"/>
          </p:nvPr>
        </p:nvSpPr>
        <p:spPr>
          <a:xfrm>
            <a:off x="855299" y="1383196"/>
            <a:ext cx="4872169" cy="3450061"/>
          </a:xfrm>
          <a:prstGeom prst="rect">
            <a:avLst/>
          </a:prstGeom>
        </p:spPr>
        <p:txBody>
          <a:bodyPr spcFirstLastPara="1" wrap="square" lIns="0" tIns="0" rIns="0" bIns="0" anchor="t" anchorCtr="0">
            <a:noAutofit/>
          </a:bodyPr>
          <a:lstStyle/>
          <a:p>
            <a:pPr marL="101600" lvl="0" indent="0" algn="l" rtl="0">
              <a:spcBef>
                <a:spcPts val="600"/>
              </a:spcBef>
              <a:spcAft>
                <a:spcPts val="0"/>
              </a:spcAft>
              <a:buSzPts val="2000"/>
              <a:buNone/>
            </a:pPr>
            <a:r>
              <a:rPr lang="en-US" sz="3200" dirty="0"/>
              <a:t>I have worked on a vacation day, or worked when I was sick, because I felt pressure to complete the feature I was working on.</a:t>
            </a:r>
          </a:p>
        </p:txBody>
      </p:sp>
      <p:sp>
        <p:nvSpPr>
          <p:cNvPr id="117" name="Google Shape;117;p2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740407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159"/>
        <p:cNvGrpSpPr/>
        <p:nvPr/>
      </p:nvGrpSpPr>
      <p:grpSpPr>
        <a:xfrm>
          <a:off x="0" y="0"/>
          <a:ext cx="0" cy="0"/>
          <a:chOff x="0" y="0"/>
          <a:chExt cx="0" cy="0"/>
        </a:xfrm>
      </p:grpSpPr>
      <p:sp>
        <p:nvSpPr>
          <p:cNvPr id="160" name="Google Shape;160;p25"/>
          <p:cNvSpPr/>
          <p:nvPr/>
        </p:nvSpPr>
        <p:spPr>
          <a:xfrm rot="10800000">
            <a:off x="-223925" y="228600"/>
            <a:ext cx="1528200" cy="1528200"/>
          </a:xfrm>
          <a:prstGeom prst="chord">
            <a:avLst>
              <a:gd name="adj1" fmla="val 2673960"/>
              <a:gd name="adj2" fmla="val 18921779"/>
            </a:avLst>
          </a:prstGeom>
          <a:solidFill>
            <a:srgbClr val="333A47">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txBox="1">
            <a:spLocks noGrp="1"/>
          </p:cNvSpPr>
          <p:nvPr>
            <p:ph type="title" idx="4294967295"/>
          </p:nvPr>
        </p:nvSpPr>
        <p:spPr>
          <a:xfrm>
            <a:off x="66225" y="4135488"/>
            <a:ext cx="4572276" cy="931763"/>
          </a:xfrm>
          <a:prstGeom prst="rect">
            <a:avLst/>
          </a:prstGeom>
          <a:effectLst>
            <a:glow rad="317500">
              <a:srgbClr val="00B050">
                <a:alpha val="77000"/>
              </a:srgbClr>
            </a:glow>
            <a:outerShdw blurRad="85725" dist="19050" algn="bl" rotWithShape="0">
              <a:schemeClr val="dk1">
                <a:alpha val="60000"/>
              </a:schemeClr>
            </a:outerShdw>
            <a:softEdge rad="76200"/>
          </a:effectLst>
        </p:spPr>
        <p:txBody>
          <a:bodyPr spcFirstLastPara="1" wrap="square" lIns="0" tIns="0" rIns="0" bIns="0" anchor="ctr" anchorCtr="0">
            <a:noAutofit/>
          </a:bodyPr>
          <a:lstStyle/>
          <a:p>
            <a:pPr marL="0" lvl="0" indent="0" algn="l" rtl="0">
              <a:spcBef>
                <a:spcPts val="0"/>
              </a:spcBef>
              <a:spcAft>
                <a:spcPts val="0"/>
              </a:spcAft>
              <a:buNone/>
            </a:pPr>
            <a:r>
              <a:rPr lang="en-US" sz="4400" dirty="0">
                <a:solidFill>
                  <a:schemeClr val="lt1"/>
                </a:solidFill>
                <a:effectLst>
                  <a:glow rad="749300">
                    <a:schemeClr val="tx1">
                      <a:alpha val="74000"/>
                    </a:schemeClr>
                  </a:glow>
                </a:effectLst>
              </a:rPr>
              <a:t>A Shared Space</a:t>
            </a:r>
            <a:endParaRPr sz="4400" dirty="0">
              <a:solidFill>
                <a:schemeClr val="lt1"/>
              </a:solidFill>
              <a:effectLst>
                <a:glow rad="749300">
                  <a:schemeClr val="tx1">
                    <a:alpha val="74000"/>
                  </a:schemeClr>
                </a:glow>
              </a:effectLst>
            </a:endParaRPr>
          </a:p>
        </p:txBody>
      </p:sp>
      <p:sp>
        <p:nvSpPr>
          <p:cNvPr id="162" name="Google Shape;16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37</a:t>
            </a:fld>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Shape 159"/>
        <p:cNvGrpSpPr/>
        <p:nvPr/>
      </p:nvGrpSpPr>
      <p:grpSpPr>
        <a:xfrm>
          <a:off x="0" y="0"/>
          <a:ext cx="0" cy="0"/>
          <a:chOff x="0" y="0"/>
          <a:chExt cx="0" cy="0"/>
        </a:xfrm>
      </p:grpSpPr>
      <p:sp>
        <p:nvSpPr>
          <p:cNvPr id="160" name="Google Shape;160;p25"/>
          <p:cNvSpPr/>
          <p:nvPr/>
        </p:nvSpPr>
        <p:spPr>
          <a:xfrm rot="10800000">
            <a:off x="-223925" y="228600"/>
            <a:ext cx="1528200" cy="1528200"/>
          </a:xfrm>
          <a:prstGeom prst="chord">
            <a:avLst>
              <a:gd name="adj1" fmla="val 2673960"/>
              <a:gd name="adj2" fmla="val 18921779"/>
            </a:avLst>
          </a:prstGeom>
          <a:solidFill>
            <a:srgbClr val="333A47">
              <a:alpha val="17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5"/>
          <p:cNvSpPr txBox="1">
            <a:spLocks noGrp="1"/>
          </p:cNvSpPr>
          <p:nvPr>
            <p:ph type="title" idx="4294967295"/>
          </p:nvPr>
        </p:nvSpPr>
        <p:spPr>
          <a:xfrm>
            <a:off x="4846043" y="60937"/>
            <a:ext cx="4572276" cy="931763"/>
          </a:xfrm>
          <a:prstGeom prst="rect">
            <a:avLst/>
          </a:prstGeom>
          <a:effectLst>
            <a:glow rad="317500">
              <a:srgbClr val="00B050">
                <a:alpha val="77000"/>
              </a:srgbClr>
            </a:glow>
            <a:outerShdw blurRad="85725" dist="19050" algn="bl" rotWithShape="0">
              <a:schemeClr val="dk1">
                <a:alpha val="60000"/>
              </a:schemeClr>
            </a:outerShdw>
            <a:softEdge rad="76200"/>
          </a:effectLst>
        </p:spPr>
        <p:txBody>
          <a:bodyPr spcFirstLastPara="1" wrap="square" lIns="0" tIns="0" rIns="0" bIns="0" anchor="ctr" anchorCtr="0">
            <a:noAutofit/>
          </a:bodyPr>
          <a:lstStyle/>
          <a:p>
            <a:pPr marL="0" lvl="0" indent="0" algn="l" rtl="0">
              <a:spcBef>
                <a:spcPts val="0"/>
              </a:spcBef>
              <a:spcAft>
                <a:spcPts val="0"/>
              </a:spcAft>
              <a:buNone/>
            </a:pPr>
            <a:r>
              <a:rPr lang="en-US" sz="4400" dirty="0">
                <a:solidFill>
                  <a:schemeClr val="lt1"/>
                </a:solidFill>
                <a:effectLst>
                  <a:glow rad="749300">
                    <a:schemeClr val="tx1">
                      <a:alpha val="74000"/>
                    </a:schemeClr>
                  </a:glow>
                </a:effectLst>
              </a:rPr>
              <a:t>A Shared Space</a:t>
            </a:r>
            <a:endParaRPr sz="4400" dirty="0">
              <a:solidFill>
                <a:schemeClr val="lt1"/>
              </a:solidFill>
              <a:effectLst>
                <a:glow rad="749300">
                  <a:schemeClr val="tx1">
                    <a:alpha val="74000"/>
                  </a:schemeClr>
                </a:glow>
              </a:effectLst>
            </a:endParaRPr>
          </a:p>
        </p:txBody>
      </p:sp>
      <p:sp>
        <p:nvSpPr>
          <p:cNvPr id="162" name="Google Shape;162;p2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38</a:t>
            </a:fld>
            <a:endParaRPr>
              <a:solidFill>
                <a:schemeClr val="lt1"/>
              </a:solidFill>
            </a:endParaRPr>
          </a:p>
        </p:txBody>
      </p:sp>
    </p:spTree>
    <p:extLst>
      <p:ext uri="{BB962C8B-B14F-4D97-AF65-F5344CB8AC3E}">
        <p14:creationId xmlns:p14="http://schemas.microsoft.com/office/powerpoint/2010/main" val="1044927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D9A17-02E0-9BEA-71A9-48E6C875AC62}"/>
              </a:ext>
            </a:extLst>
          </p:cNvPr>
          <p:cNvSpPr>
            <a:spLocks noGrp="1"/>
          </p:cNvSpPr>
          <p:nvPr>
            <p:ph type="title"/>
          </p:nvPr>
        </p:nvSpPr>
        <p:spPr>
          <a:xfrm>
            <a:off x="855299" y="748949"/>
            <a:ext cx="5154802" cy="606633"/>
          </a:xfrm>
        </p:spPr>
        <p:txBody>
          <a:bodyPr/>
          <a:lstStyle/>
          <a:p>
            <a:r>
              <a:rPr lang="en-US" dirty="0"/>
              <a:t>Processes &amp; Tools</a:t>
            </a:r>
          </a:p>
        </p:txBody>
      </p:sp>
      <p:sp>
        <p:nvSpPr>
          <p:cNvPr id="6" name="Text Placeholder 5">
            <a:extLst>
              <a:ext uri="{FF2B5EF4-FFF2-40B4-BE49-F238E27FC236}">
                <a16:creationId xmlns:a16="http://schemas.microsoft.com/office/drawing/2014/main" id="{41093C05-CA18-995E-66BB-5B830C08338C}"/>
              </a:ext>
            </a:extLst>
          </p:cNvPr>
          <p:cNvSpPr>
            <a:spLocks noGrp="1"/>
          </p:cNvSpPr>
          <p:nvPr>
            <p:ph type="body" idx="3"/>
          </p:nvPr>
        </p:nvSpPr>
        <p:spPr>
          <a:xfrm>
            <a:off x="855299" y="1355582"/>
            <a:ext cx="4556286" cy="3540614"/>
          </a:xfrm>
        </p:spPr>
        <p:txBody>
          <a:bodyPr/>
          <a:lstStyle/>
          <a:p>
            <a:r>
              <a:rPr lang="en-US" dirty="0"/>
              <a:t>Kanban by choice</a:t>
            </a:r>
          </a:p>
          <a:p>
            <a:pPr lvl="1"/>
            <a:r>
              <a:rPr lang="en-US" dirty="0"/>
              <a:t>Scrum at the edges to work w/ other teams</a:t>
            </a:r>
          </a:p>
          <a:p>
            <a:r>
              <a:rPr lang="en-US" dirty="0"/>
              <a:t>Try to keep WIP at 1</a:t>
            </a:r>
          </a:p>
          <a:p>
            <a:r>
              <a:rPr lang="en-US" b="1" dirty="0"/>
              <a:t>No work </a:t>
            </a:r>
            <a:r>
              <a:rPr lang="en-US" dirty="0"/>
              <a:t>is assigned to individuals</a:t>
            </a:r>
          </a:p>
          <a:p>
            <a:r>
              <a:rPr lang="en-US" dirty="0"/>
              <a:t>Right-size stories</a:t>
            </a:r>
          </a:p>
          <a:p>
            <a:pPr lvl="1"/>
            <a:r>
              <a:rPr lang="en-US" dirty="0"/>
              <a:t>Sliced vertically so always shipping something valuable</a:t>
            </a:r>
          </a:p>
          <a:p>
            <a:pPr lvl="1"/>
            <a:r>
              <a:rPr lang="en-US" dirty="0"/>
              <a:t>3 story points = right size.</a:t>
            </a:r>
          </a:p>
          <a:p>
            <a:pPr lvl="1"/>
            <a:r>
              <a:rPr lang="en-US" dirty="0"/>
              <a:t>Remains un-pointed otherwise</a:t>
            </a:r>
          </a:p>
          <a:p>
            <a:r>
              <a:rPr lang="en-US" dirty="0"/>
              <a:t>Heavily use Visual Studio </a:t>
            </a:r>
            <a:r>
              <a:rPr lang="en-US" b="1" dirty="0"/>
              <a:t>Live Share</a:t>
            </a:r>
          </a:p>
          <a:p>
            <a:r>
              <a:rPr lang="en-US" dirty="0"/>
              <a:t>A lot of other small processes, need for tools, etc. melt away.</a:t>
            </a:r>
          </a:p>
          <a:p>
            <a:endParaRPr lang="en-US" dirty="0"/>
          </a:p>
        </p:txBody>
      </p:sp>
      <p:sp>
        <p:nvSpPr>
          <p:cNvPr id="2" name="Slide Number Placeholder 1">
            <a:extLst>
              <a:ext uri="{FF2B5EF4-FFF2-40B4-BE49-F238E27FC236}">
                <a16:creationId xmlns:a16="http://schemas.microsoft.com/office/drawing/2014/main" id="{D20F3B25-8E89-1C5C-BE9F-5FD69FB68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5632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5" name="Picture 4" descr="Firefighters putting out a fire&#10;&#10;Description automatically generated">
            <a:extLst>
              <a:ext uri="{FF2B5EF4-FFF2-40B4-BE49-F238E27FC236}">
                <a16:creationId xmlns:a16="http://schemas.microsoft.com/office/drawing/2014/main" id="{B915D2EC-9141-B568-8C5D-4DA13BAFE5B3}"/>
              </a:ext>
            </a:extLst>
          </p:cNvPr>
          <p:cNvPicPr>
            <a:picLocks noChangeAspect="1"/>
          </p:cNvPicPr>
          <p:nvPr/>
        </p:nvPicPr>
        <p:blipFill>
          <a:blip r:embed="rId3"/>
          <a:stretch>
            <a:fillRect/>
          </a:stretch>
        </p:blipFill>
        <p:spPr>
          <a:xfrm>
            <a:off x="-6984" y="-838537"/>
            <a:ext cx="9175287" cy="6100133"/>
          </a:xfrm>
          <a:prstGeom prst="rect">
            <a:avLst/>
          </a:prstGeom>
        </p:spPr>
      </p:pic>
    </p:spTree>
    <p:extLst>
      <p:ext uri="{BB962C8B-B14F-4D97-AF65-F5344CB8AC3E}">
        <p14:creationId xmlns:p14="http://schemas.microsoft.com/office/powerpoint/2010/main" val="164050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1495800"/>
          </a:xfrm>
          <a:prstGeom prst="rect">
            <a:avLst/>
          </a:prstGeom>
        </p:spPr>
        <p:txBody>
          <a:bodyPr spcFirstLastPara="1" wrap="square" lIns="0" tIns="0" rIns="0" bIns="0" anchor="t" anchorCtr="0">
            <a:noAutofit/>
          </a:bodyPr>
          <a:lstStyle/>
          <a:p>
            <a:pPr marL="0" lvl="0" indent="0">
              <a:spcAft>
                <a:spcPts val="600"/>
              </a:spcAft>
              <a:buNone/>
            </a:pPr>
            <a:r>
              <a:rPr lang="en-US" sz="2000" dirty="0"/>
              <a:t>The mob is a blob</a:t>
            </a:r>
          </a:p>
          <a:p>
            <a:pPr marL="0" lvl="0" indent="0">
              <a:spcAft>
                <a:spcPts val="600"/>
              </a:spcAft>
              <a:buNone/>
            </a:pPr>
            <a:endParaRPr lang="en-US" sz="2000" dirty="0"/>
          </a:p>
          <a:p>
            <a:pPr marL="0" lvl="0" indent="0">
              <a:spcAft>
                <a:spcPts val="600"/>
              </a:spcAft>
              <a:buNone/>
            </a:pPr>
            <a:r>
              <a:rPr lang="en-US" sz="2000" dirty="0"/>
              <a:t>- </a:t>
            </a:r>
            <a:r>
              <a:rPr lang="en-US" sz="2000" i="1" dirty="0"/>
              <a:t>Ryan Wahl</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3728976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BD9A17-02E0-9BEA-71A9-48E6C875AC62}"/>
              </a:ext>
            </a:extLst>
          </p:cNvPr>
          <p:cNvSpPr>
            <a:spLocks noGrp="1"/>
          </p:cNvSpPr>
          <p:nvPr>
            <p:ph type="title"/>
          </p:nvPr>
        </p:nvSpPr>
        <p:spPr>
          <a:xfrm>
            <a:off x="855299" y="644417"/>
            <a:ext cx="5154802" cy="606633"/>
          </a:xfrm>
        </p:spPr>
        <p:txBody>
          <a:bodyPr/>
          <a:lstStyle/>
          <a:p>
            <a:r>
              <a:rPr lang="en-US" dirty="0"/>
              <a:t>Our Mob Mentality</a:t>
            </a:r>
          </a:p>
        </p:txBody>
      </p:sp>
      <p:sp>
        <p:nvSpPr>
          <p:cNvPr id="6" name="Text Placeholder 5">
            <a:extLst>
              <a:ext uri="{FF2B5EF4-FFF2-40B4-BE49-F238E27FC236}">
                <a16:creationId xmlns:a16="http://schemas.microsoft.com/office/drawing/2014/main" id="{41093C05-CA18-995E-66BB-5B830C08338C}"/>
              </a:ext>
            </a:extLst>
          </p:cNvPr>
          <p:cNvSpPr>
            <a:spLocks noGrp="1"/>
          </p:cNvSpPr>
          <p:nvPr>
            <p:ph type="body" idx="3"/>
          </p:nvPr>
        </p:nvSpPr>
        <p:spPr>
          <a:xfrm>
            <a:off x="855299" y="1251050"/>
            <a:ext cx="4822294" cy="3487205"/>
          </a:xfrm>
        </p:spPr>
        <p:txBody>
          <a:bodyPr/>
          <a:lstStyle/>
          <a:p>
            <a:r>
              <a:rPr lang="en-US" dirty="0"/>
              <a:t>Come and go as needed</a:t>
            </a:r>
          </a:p>
          <a:p>
            <a:r>
              <a:rPr lang="en-US" dirty="0"/>
              <a:t>As micro-problems come up, people organically “call dibs” on the problem and track it down so the mob can continue with the core work.</a:t>
            </a:r>
          </a:p>
          <a:p>
            <a:pPr lvl="1"/>
            <a:r>
              <a:rPr lang="en-US" dirty="0"/>
              <a:t>After a few minutes, they bring the answer back</a:t>
            </a:r>
          </a:p>
          <a:p>
            <a:r>
              <a:rPr lang="en-US" dirty="0"/>
              <a:t>The person on our support rotation is supported</a:t>
            </a:r>
          </a:p>
          <a:p>
            <a:pPr lvl="1"/>
            <a:r>
              <a:rPr lang="en-US" dirty="0"/>
              <a:t>We often mob fires before they fester</a:t>
            </a:r>
          </a:p>
          <a:p>
            <a:pPr lvl="1"/>
            <a:r>
              <a:rPr lang="en-US" dirty="0"/>
              <a:t>Support people always have a safety net</a:t>
            </a:r>
          </a:p>
          <a:p>
            <a:r>
              <a:rPr lang="en-US" dirty="0"/>
              <a:t>Ryan pull people out when he needs something</a:t>
            </a:r>
          </a:p>
          <a:p>
            <a:r>
              <a:rPr lang="en-US" dirty="0"/>
              <a:t>As the work nears completion, a single person usually “shoots the goal” and does the glue work but the mob is ready should anything come up.</a:t>
            </a:r>
          </a:p>
          <a:p>
            <a:pPr marL="146050" indent="0">
              <a:buNone/>
            </a:pPr>
            <a:endParaRPr lang="en-US" dirty="0"/>
          </a:p>
          <a:p>
            <a:endParaRPr lang="en-US" dirty="0"/>
          </a:p>
        </p:txBody>
      </p:sp>
      <p:sp>
        <p:nvSpPr>
          <p:cNvPr id="2" name="Slide Number Placeholder 1">
            <a:extLst>
              <a:ext uri="{FF2B5EF4-FFF2-40B4-BE49-F238E27FC236}">
                <a16:creationId xmlns:a16="http://schemas.microsoft.com/office/drawing/2014/main" id="{D20F3B25-8E89-1C5C-BE9F-5FD69FB683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11220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38675" y="645796"/>
            <a:ext cx="4764104" cy="2122862"/>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400" dirty="0"/>
              <a:t>The Most Important Thing </a:t>
            </a:r>
            <a:r>
              <a:rPr lang="en-US" sz="4400" dirty="0">
                <a:solidFill>
                  <a:schemeClr val="accent2"/>
                </a:solidFill>
              </a:rPr>
              <a:t>Always Gets Done</a:t>
            </a:r>
            <a:endParaRPr sz="4400" dirty="0">
              <a:solidFill>
                <a:schemeClr val="accent2"/>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dirty="0"/>
          </a:p>
        </p:txBody>
      </p:sp>
      <p:sp>
        <p:nvSpPr>
          <p:cNvPr id="6" name="Google Shape;142;p23">
            <a:extLst>
              <a:ext uri="{FF2B5EF4-FFF2-40B4-BE49-F238E27FC236}">
                <a16:creationId xmlns:a16="http://schemas.microsoft.com/office/drawing/2014/main" id="{4AB10523-1D75-95EA-30DF-9E8D37100909}"/>
              </a:ext>
            </a:extLst>
          </p:cNvPr>
          <p:cNvSpPr txBox="1">
            <a:spLocks/>
          </p:cNvSpPr>
          <p:nvPr/>
        </p:nvSpPr>
        <p:spPr>
          <a:xfrm>
            <a:off x="838675" y="3230749"/>
            <a:ext cx="4764104" cy="112701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4400" dirty="0"/>
              <a:t>“Stop starting</a:t>
            </a:r>
          </a:p>
          <a:p>
            <a:r>
              <a:rPr lang="en-US" sz="4400" dirty="0">
                <a:solidFill>
                  <a:schemeClr val="accent2"/>
                </a:solidFill>
              </a:rPr>
              <a:t>Start Finishing”</a:t>
            </a:r>
          </a:p>
        </p:txBody>
      </p:sp>
    </p:spTree>
    <p:extLst>
      <p:ext uri="{BB962C8B-B14F-4D97-AF65-F5344CB8AC3E}">
        <p14:creationId xmlns:p14="http://schemas.microsoft.com/office/powerpoint/2010/main" val="246058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300" y="448888"/>
            <a:ext cx="4764104" cy="9787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Continuous </a:t>
            </a:r>
            <a:r>
              <a:rPr lang="en-US" dirty="0">
                <a:solidFill>
                  <a:schemeClr val="accent4"/>
                </a:solidFill>
              </a:rPr>
              <a:t>Team</a:t>
            </a:r>
            <a:r>
              <a:rPr lang="en-US" dirty="0"/>
              <a:t> Improvement</a:t>
            </a:r>
            <a:endParaRPr dirty="0"/>
          </a:p>
        </p:txBody>
      </p:sp>
      <p:sp>
        <p:nvSpPr>
          <p:cNvPr id="143" name="Google Shape;143;p23"/>
          <p:cNvSpPr txBox="1">
            <a:spLocks noGrp="1"/>
          </p:cNvSpPr>
          <p:nvPr>
            <p:ph type="body" idx="1"/>
          </p:nvPr>
        </p:nvSpPr>
        <p:spPr>
          <a:xfrm>
            <a:off x="855300" y="1506349"/>
            <a:ext cx="1770600" cy="307396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Changes happen organically – at the moment in time</a:t>
            </a:r>
            <a:endParaRPr b="1" dirty="0"/>
          </a:p>
          <a:p>
            <a:pPr marL="0" indent="0">
              <a:spcAft>
                <a:spcPts val="600"/>
              </a:spcAft>
              <a:buNone/>
            </a:pPr>
            <a:r>
              <a:rPr lang="en-US" dirty="0"/>
              <a:t>Everyone has all the context for why the improvement is happening</a:t>
            </a:r>
          </a:p>
          <a:p>
            <a:pPr marL="0" indent="0">
              <a:spcAft>
                <a:spcPts val="600"/>
              </a:spcAft>
              <a:buNone/>
            </a:pPr>
            <a:r>
              <a:rPr lang="en-US" dirty="0"/>
              <a:t>So, we just stop/start doing the thing right then and there</a:t>
            </a:r>
          </a:p>
          <a:p>
            <a:pPr marL="0" lvl="0" indent="0" algn="l" rtl="0">
              <a:spcBef>
                <a:spcPts val="600"/>
              </a:spcBef>
              <a:spcAft>
                <a:spcPts val="600"/>
              </a:spcAft>
              <a:buNone/>
            </a:pPr>
            <a:endParaRPr dirty="0"/>
          </a:p>
        </p:txBody>
      </p:sp>
      <p:sp>
        <p:nvSpPr>
          <p:cNvPr id="144" name="Google Shape;144;p23"/>
          <p:cNvSpPr txBox="1">
            <a:spLocks noGrp="1"/>
          </p:cNvSpPr>
          <p:nvPr>
            <p:ph type="body" idx="2"/>
          </p:nvPr>
        </p:nvSpPr>
        <p:spPr>
          <a:xfrm>
            <a:off x="2720498" y="1506349"/>
            <a:ext cx="1770600" cy="286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Reduced emphasis on explicit retrospectives</a:t>
            </a:r>
            <a:endParaRPr b="1" dirty="0"/>
          </a:p>
          <a:p>
            <a:pPr marL="0" lvl="0" indent="0" algn="l" rtl="0">
              <a:spcBef>
                <a:spcPts val="600"/>
              </a:spcBef>
              <a:spcAft>
                <a:spcPts val="600"/>
              </a:spcAft>
              <a:buNone/>
            </a:pPr>
            <a:r>
              <a:rPr lang="en" dirty="0"/>
              <a:t>Improvements that can be solved by the team never make it to the retrospective</a:t>
            </a:r>
          </a:p>
          <a:p>
            <a:pPr marL="0" lvl="0" indent="0" algn="l" rtl="0">
              <a:spcBef>
                <a:spcPts val="600"/>
              </a:spcBef>
              <a:spcAft>
                <a:spcPts val="600"/>
              </a:spcAft>
              <a:buNone/>
            </a:pPr>
            <a:r>
              <a:rPr lang="en" dirty="0"/>
              <a:t>They most often never make it to the end of the hour</a:t>
            </a:r>
            <a:endParaRPr dirty="0"/>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dirty="0"/>
          </a:p>
        </p:txBody>
      </p:sp>
      <p:sp>
        <p:nvSpPr>
          <p:cNvPr id="10" name="Google Shape;144;p23">
            <a:extLst>
              <a:ext uri="{FF2B5EF4-FFF2-40B4-BE49-F238E27FC236}">
                <a16:creationId xmlns:a16="http://schemas.microsoft.com/office/drawing/2014/main" id="{F69CDAE8-5C85-4EEF-66FD-C9759D9A17C3}"/>
              </a:ext>
            </a:extLst>
          </p:cNvPr>
          <p:cNvSpPr txBox="1">
            <a:spLocks/>
          </p:cNvSpPr>
          <p:nvPr/>
        </p:nvSpPr>
        <p:spPr>
          <a:xfrm>
            <a:off x="4491098" y="1506349"/>
            <a:ext cx="1770600" cy="2864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1pPr>
            <a:lvl2pPr marL="914400" marR="0" lvl="1"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2pPr>
            <a:lvl3pPr marL="1371600" marR="0" lvl="2"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3pPr>
            <a:lvl4pPr marL="1828800" marR="0" lvl="3"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4pPr>
            <a:lvl5pPr marL="2286000" marR="0" lvl="4"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5pPr>
            <a:lvl6pPr marL="2743200" marR="0" lvl="5"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6pPr>
            <a:lvl7pPr marL="3200400" marR="0" lvl="6"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7pPr>
            <a:lvl8pPr marL="3657600" marR="0" lvl="7"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8pPr>
            <a:lvl9pPr marL="4114800" marR="0" lvl="8" indent="-311150" algn="l" rtl="0">
              <a:lnSpc>
                <a:spcPct val="115000"/>
              </a:lnSpc>
              <a:spcBef>
                <a:spcPts val="600"/>
              </a:spcBef>
              <a:spcAft>
                <a:spcPts val="60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9pPr>
          </a:lstStyle>
          <a:p>
            <a:pPr marL="0" indent="0">
              <a:buFont typeface="Inter-Regular"/>
              <a:buNone/>
            </a:pPr>
            <a:r>
              <a:rPr lang="en-US" b="1" dirty="0"/>
              <a:t>Improving ourselves is part of the work</a:t>
            </a:r>
          </a:p>
          <a:p>
            <a:pPr marL="0" indent="0">
              <a:buNone/>
            </a:pPr>
            <a:r>
              <a:rPr lang="en-US" dirty="0"/>
              <a:t>Improvements to how we work are made as we work</a:t>
            </a:r>
            <a:endParaRPr lang="en-US" b="1" dirty="0"/>
          </a:p>
          <a:p>
            <a:pPr marL="0" indent="0">
              <a:buNone/>
            </a:pPr>
            <a:r>
              <a:rPr lang="en-US" dirty="0"/>
              <a:t>We embrace change – making a lot of little changes every single day</a:t>
            </a:r>
          </a:p>
        </p:txBody>
      </p:sp>
    </p:spTree>
    <p:extLst>
      <p:ext uri="{BB962C8B-B14F-4D97-AF65-F5344CB8AC3E}">
        <p14:creationId xmlns:p14="http://schemas.microsoft.com/office/powerpoint/2010/main" val="323850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P spid="1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300" y="448888"/>
            <a:ext cx="4764104" cy="97875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Continuous </a:t>
            </a:r>
            <a:r>
              <a:rPr lang="en-US" dirty="0">
                <a:solidFill>
                  <a:schemeClr val="accent4"/>
                </a:solidFill>
              </a:rPr>
              <a:t>Personal</a:t>
            </a:r>
            <a:r>
              <a:rPr lang="en-US" dirty="0"/>
              <a:t> Improvement</a:t>
            </a:r>
            <a:endParaRPr dirty="0"/>
          </a:p>
        </p:txBody>
      </p:sp>
      <p:sp>
        <p:nvSpPr>
          <p:cNvPr id="143" name="Google Shape;143;p23"/>
          <p:cNvSpPr txBox="1">
            <a:spLocks noGrp="1"/>
          </p:cNvSpPr>
          <p:nvPr>
            <p:ph type="body" idx="1"/>
          </p:nvPr>
        </p:nvSpPr>
        <p:spPr>
          <a:xfrm>
            <a:off x="855300" y="1506349"/>
            <a:ext cx="2162220" cy="3472975"/>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Everyone is a part of all the steps to shipping software</a:t>
            </a:r>
            <a:endParaRPr b="1" dirty="0"/>
          </a:p>
          <a:p>
            <a:pPr marL="0" lvl="0" indent="0" algn="l" rtl="0">
              <a:spcBef>
                <a:spcPts val="600"/>
              </a:spcBef>
              <a:spcAft>
                <a:spcPts val="600"/>
              </a:spcAft>
              <a:buNone/>
            </a:pPr>
            <a:r>
              <a:rPr lang="en-US" dirty="0"/>
              <a:t>Less experienced developers can directly work with more experienced developers to learn and train – every single day.</a:t>
            </a:r>
          </a:p>
          <a:p>
            <a:pPr marL="0" lvl="0" indent="0" algn="l" rtl="0">
              <a:spcBef>
                <a:spcPts val="600"/>
              </a:spcBef>
              <a:spcAft>
                <a:spcPts val="600"/>
              </a:spcAft>
              <a:buNone/>
            </a:pPr>
            <a:r>
              <a:rPr lang="en-US" dirty="0"/>
              <a:t>More experienced developers learn how to teach – which is hard!</a:t>
            </a:r>
          </a:p>
          <a:p>
            <a:pPr marL="0" lvl="0" indent="0" algn="l" rtl="0">
              <a:spcBef>
                <a:spcPts val="600"/>
              </a:spcBef>
              <a:spcAft>
                <a:spcPts val="600"/>
              </a:spcAft>
              <a:buNone/>
            </a:pPr>
            <a:endParaRPr lang="en-US" dirty="0"/>
          </a:p>
        </p:txBody>
      </p:sp>
      <p:sp>
        <p:nvSpPr>
          <p:cNvPr id="144" name="Google Shape;144;p23"/>
          <p:cNvSpPr txBox="1">
            <a:spLocks noGrp="1"/>
          </p:cNvSpPr>
          <p:nvPr>
            <p:ph type="body" idx="2"/>
          </p:nvPr>
        </p:nvSpPr>
        <p:spPr>
          <a:xfrm>
            <a:off x="3609960" y="1506349"/>
            <a:ext cx="1770600" cy="2864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b="1" dirty="0"/>
              <a:t>Everyone learns the products and technology</a:t>
            </a:r>
          </a:p>
          <a:p>
            <a:pPr marL="0" indent="0">
              <a:buNone/>
            </a:pPr>
            <a:r>
              <a:rPr lang="en-US" dirty="0"/>
              <a:t>Specialization still happens based on preferences, but everyone has a wide breadth of knowledge on subjects both directly related to the business but also technical know-how</a:t>
            </a:r>
          </a:p>
          <a:p>
            <a:pPr marL="0" lvl="0" indent="0" algn="l" rtl="0">
              <a:spcBef>
                <a:spcPts val="600"/>
              </a:spcBef>
              <a:spcAft>
                <a:spcPts val="0"/>
              </a:spcAft>
              <a:buNone/>
            </a:pPr>
            <a:endParaRPr lang="en-US" b="1" dirty="0"/>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31255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A Shared Responsibility (“We Over Me”)</a:t>
            </a:r>
            <a:endParaRPr dirty="0"/>
          </a:p>
        </p:txBody>
      </p:sp>
      <p:sp>
        <p:nvSpPr>
          <p:cNvPr id="146" name="Google Shape;146;p2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45</a:t>
            </a:fld>
            <a:endParaRPr dirty="0"/>
          </a:p>
        </p:txBody>
      </p:sp>
      <p:sp>
        <p:nvSpPr>
          <p:cNvPr id="143" name="Google Shape;143;p23"/>
          <p:cNvSpPr txBox="1">
            <a:spLocks noGrp="1"/>
          </p:cNvSpPr>
          <p:nvPr>
            <p:ph type="body" idx="4294967295"/>
          </p:nvPr>
        </p:nvSpPr>
        <p:spPr>
          <a:xfrm>
            <a:off x="423948" y="1583286"/>
            <a:ext cx="1770063" cy="307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300" b="1" dirty="0"/>
              <a:t>Everyone is going to work on the thing</a:t>
            </a:r>
            <a:endParaRPr sz="1300" b="1" dirty="0"/>
          </a:p>
          <a:p>
            <a:pPr marL="0" lvl="0" indent="0" algn="l" rtl="0">
              <a:spcBef>
                <a:spcPts val="600"/>
              </a:spcBef>
              <a:spcAft>
                <a:spcPts val="600"/>
              </a:spcAft>
              <a:buNone/>
            </a:pPr>
            <a:r>
              <a:rPr lang="en-US" sz="1300" dirty="0"/>
              <a:t>Everyone is engaged in backlog refinement because we are all responsible for the implementation</a:t>
            </a:r>
          </a:p>
        </p:txBody>
      </p:sp>
      <p:sp>
        <p:nvSpPr>
          <p:cNvPr id="144" name="Google Shape;144;p23"/>
          <p:cNvSpPr txBox="1">
            <a:spLocks noGrp="1"/>
          </p:cNvSpPr>
          <p:nvPr>
            <p:ph type="body" idx="4294967295"/>
          </p:nvPr>
        </p:nvSpPr>
        <p:spPr>
          <a:xfrm>
            <a:off x="2261643" y="1581352"/>
            <a:ext cx="1770063" cy="2863850"/>
          </a:xfrm>
          <a:prstGeom prst="rect">
            <a:avLst/>
          </a:prstGeom>
        </p:spPr>
        <p:txBody>
          <a:bodyPr spcFirstLastPara="1" wrap="square" lIns="0" tIns="0" rIns="0" bIns="0" anchor="t" anchorCtr="0">
            <a:noAutofit/>
          </a:bodyPr>
          <a:lstStyle/>
          <a:p>
            <a:pPr marL="0" lvl="0" indent="0">
              <a:buNone/>
            </a:pPr>
            <a:r>
              <a:rPr lang="en-US" sz="1300" b="1" dirty="0"/>
              <a:t>Everyone works on the thing</a:t>
            </a:r>
          </a:p>
          <a:p>
            <a:pPr marL="0" lvl="0" indent="0" algn="l" rtl="0">
              <a:spcBef>
                <a:spcPts val="600"/>
              </a:spcBef>
              <a:spcAft>
                <a:spcPts val="600"/>
              </a:spcAft>
              <a:buNone/>
            </a:pPr>
            <a:r>
              <a:rPr lang="en" sz="1300" dirty="0"/>
              <a:t>Everyone gains an understanding of the feature as its codified</a:t>
            </a:r>
          </a:p>
          <a:p>
            <a:pPr marL="0" lvl="0" indent="0" algn="l" rtl="0">
              <a:spcBef>
                <a:spcPts val="600"/>
              </a:spcBef>
              <a:spcAft>
                <a:spcPts val="600"/>
              </a:spcAft>
              <a:buNone/>
            </a:pPr>
            <a:r>
              <a:rPr lang="en" sz="1300" dirty="0"/>
              <a:t>Everyone gains a deeper understanding of the system the feature is enhancing</a:t>
            </a:r>
          </a:p>
        </p:txBody>
      </p:sp>
      <p:sp>
        <p:nvSpPr>
          <p:cNvPr id="10" name="Google Shape;144;p23">
            <a:extLst>
              <a:ext uri="{FF2B5EF4-FFF2-40B4-BE49-F238E27FC236}">
                <a16:creationId xmlns:a16="http://schemas.microsoft.com/office/drawing/2014/main" id="{F69CDAE8-5C85-4EEF-66FD-C9759D9A17C3}"/>
              </a:ext>
            </a:extLst>
          </p:cNvPr>
          <p:cNvSpPr txBox="1">
            <a:spLocks/>
          </p:cNvSpPr>
          <p:nvPr/>
        </p:nvSpPr>
        <p:spPr>
          <a:xfrm>
            <a:off x="4099338" y="1581352"/>
            <a:ext cx="1770600" cy="33482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1pPr>
            <a:lvl2pPr marL="914400" marR="0" lvl="1" indent="-311150" algn="l" rtl="0">
              <a:lnSpc>
                <a:spcPct val="115000"/>
              </a:lnSpc>
              <a:spcBef>
                <a:spcPts val="600"/>
              </a:spcBef>
              <a:spcAft>
                <a:spcPts val="0"/>
              </a:spcAft>
              <a:buClr>
                <a:schemeClr val="accent2"/>
              </a:buClr>
              <a:buSzPts val="1300"/>
              <a:buFont typeface="Inter-Regular"/>
              <a:buChar char="○"/>
              <a:defRPr sz="1300" b="0" i="0" u="none" strike="noStrike" cap="none">
                <a:solidFill>
                  <a:schemeClr val="dk2"/>
                </a:solidFill>
                <a:latin typeface="Inter-Regular"/>
                <a:ea typeface="Inter-Regular"/>
                <a:cs typeface="Inter-Regular"/>
                <a:sym typeface="Inter-Regular"/>
              </a:defRPr>
            </a:lvl2pPr>
            <a:lvl3pPr marL="1371600" marR="0" lvl="2"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3pPr>
            <a:lvl4pPr marL="1828800" marR="0" lvl="3" indent="-311150" algn="l" rtl="0">
              <a:lnSpc>
                <a:spcPct val="115000"/>
              </a:lnSpc>
              <a:spcBef>
                <a:spcPts val="600"/>
              </a:spcBef>
              <a:spcAft>
                <a:spcPts val="0"/>
              </a:spcAft>
              <a:buClr>
                <a:schemeClr val="accent1"/>
              </a:buClr>
              <a:buSzPts val="1300"/>
              <a:buFont typeface="Inter-Regular"/>
              <a:buChar char="●"/>
              <a:defRPr sz="1300" b="0" i="0" u="none" strike="noStrike" cap="none">
                <a:solidFill>
                  <a:schemeClr val="dk2"/>
                </a:solidFill>
                <a:latin typeface="Inter-Regular"/>
                <a:ea typeface="Inter-Regular"/>
                <a:cs typeface="Inter-Regular"/>
                <a:sym typeface="Inter-Regular"/>
              </a:defRPr>
            </a:lvl4pPr>
            <a:lvl5pPr marL="2286000" marR="0" lvl="4"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5pPr>
            <a:lvl6pPr marL="2743200" marR="0" lvl="5"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6pPr>
            <a:lvl7pPr marL="3200400" marR="0" lvl="6"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7pPr>
            <a:lvl8pPr marL="3657600" marR="0" lvl="7" indent="-311150" algn="l" rtl="0">
              <a:lnSpc>
                <a:spcPct val="115000"/>
              </a:lnSpc>
              <a:spcBef>
                <a:spcPts val="600"/>
              </a:spcBef>
              <a:spcAft>
                <a:spcPts val="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8pPr>
            <a:lvl9pPr marL="4114800" marR="0" lvl="8" indent="-311150" algn="l" rtl="0">
              <a:lnSpc>
                <a:spcPct val="115000"/>
              </a:lnSpc>
              <a:spcBef>
                <a:spcPts val="600"/>
              </a:spcBef>
              <a:spcAft>
                <a:spcPts val="600"/>
              </a:spcAft>
              <a:buClr>
                <a:schemeClr val="dk2"/>
              </a:buClr>
              <a:buSzPts val="1300"/>
              <a:buFont typeface="Inter-Regular"/>
              <a:buChar char="■"/>
              <a:defRPr sz="1300" b="0" i="0" u="none" strike="noStrike" cap="none">
                <a:solidFill>
                  <a:schemeClr val="dk2"/>
                </a:solidFill>
                <a:latin typeface="Inter-Regular"/>
                <a:ea typeface="Inter-Regular"/>
                <a:cs typeface="Inter-Regular"/>
                <a:sym typeface="Inter-Regular"/>
              </a:defRPr>
            </a:lvl9pPr>
          </a:lstStyle>
          <a:p>
            <a:pPr marL="0" lvl="0" indent="0">
              <a:buNone/>
            </a:pPr>
            <a:r>
              <a:rPr lang="en-US" b="1" dirty="0"/>
              <a:t>Everyone has worked on the thing</a:t>
            </a:r>
          </a:p>
          <a:p>
            <a:pPr marL="0" lvl="0" indent="0">
              <a:buNone/>
            </a:pPr>
            <a:r>
              <a:rPr lang="en-US" dirty="0"/>
              <a:t>Everyone was there for the ‘why’ and ‘how’ </a:t>
            </a:r>
          </a:p>
          <a:p>
            <a:pPr marL="0" lvl="0" indent="0">
              <a:buNone/>
            </a:pPr>
            <a:r>
              <a:rPr lang="en-US" dirty="0"/>
              <a:t>When questions arise, new features come in to further enhance the original feature, or something breaks – we all can lend a hand</a:t>
            </a:r>
          </a:p>
          <a:p>
            <a:pPr marL="0" lvl="0" indent="0">
              <a:buNone/>
            </a:pPr>
            <a:r>
              <a:rPr lang="en-US" dirty="0"/>
              <a:t>People can go on vacation or be sick without any worry</a:t>
            </a:r>
          </a:p>
        </p:txBody>
      </p:sp>
    </p:spTree>
    <p:extLst>
      <p:ext uri="{BB962C8B-B14F-4D97-AF65-F5344CB8AC3E}">
        <p14:creationId xmlns:p14="http://schemas.microsoft.com/office/powerpoint/2010/main" val="24607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P spid="144" grpId="0" build="p"/>
      <p:bldP spid="1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855299" y="706582"/>
            <a:ext cx="5736693" cy="5298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rPr>
              <a:t>Individuals &amp; Interactions </a:t>
            </a:r>
            <a:r>
              <a:rPr lang="en-US" sz="2000" dirty="0">
                <a:solidFill>
                  <a:schemeClr val="tx1"/>
                </a:solidFill>
              </a:rPr>
              <a:t>over</a:t>
            </a:r>
            <a:br>
              <a:rPr lang="en-US" dirty="0">
                <a:solidFill>
                  <a:schemeClr val="tx1"/>
                </a:solidFill>
              </a:rPr>
            </a:br>
            <a:r>
              <a:rPr lang="en-US" dirty="0">
                <a:solidFill>
                  <a:schemeClr val="tx1"/>
                </a:solidFill>
              </a:rPr>
              <a:t>Processes &amp; Tools</a:t>
            </a:r>
            <a:endParaRPr dirty="0">
              <a:solidFill>
                <a:schemeClr val="tx1"/>
              </a:solidFill>
            </a:endParaRPr>
          </a:p>
        </p:txBody>
      </p:sp>
      <p:sp>
        <p:nvSpPr>
          <p:cNvPr id="146" name="Google Shape;146;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dirty="0"/>
          </a:p>
        </p:txBody>
      </p:sp>
      <p:sp>
        <p:nvSpPr>
          <p:cNvPr id="3" name="Text Placeholder 2">
            <a:extLst>
              <a:ext uri="{FF2B5EF4-FFF2-40B4-BE49-F238E27FC236}">
                <a16:creationId xmlns:a16="http://schemas.microsoft.com/office/drawing/2014/main" id="{E8BE05B4-1E37-C492-EF92-1FD51E8FAD64}"/>
              </a:ext>
            </a:extLst>
          </p:cNvPr>
          <p:cNvSpPr>
            <a:spLocks noGrp="1"/>
          </p:cNvSpPr>
          <p:nvPr>
            <p:ph type="body" idx="1"/>
          </p:nvPr>
        </p:nvSpPr>
        <p:spPr>
          <a:xfrm>
            <a:off x="855299" y="1572518"/>
            <a:ext cx="5321056" cy="2864400"/>
          </a:xfrm>
        </p:spPr>
        <p:txBody>
          <a:bodyPr/>
          <a:lstStyle/>
          <a:p>
            <a:r>
              <a:rPr lang="en-US" dirty="0"/>
              <a:t>Pull requests are mostly ceremonious</a:t>
            </a:r>
          </a:p>
          <a:p>
            <a:pPr lvl="1"/>
            <a:r>
              <a:rPr lang="en-US" dirty="0"/>
              <a:t>Our PRs are open for minutes</a:t>
            </a:r>
          </a:p>
          <a:p>
            <a:r>
              <a:rPr lang="en-US" dirty="0"/>
              <a:t>Operate almost entirely face-to-face (or on video calls)</a:t>
            </a:r>
          </a:p>
          <a:p>
            <a:r>
              <a:rPr lang="en-US" dirty="0"/>
              <a:t>Bring our PO (or even the person who asked) directly in the mob to showcase and offer feedback immediately</a:t>
            </a:r>
          </a:p>
          <a:p>
            <a:endParaRPr lang="en-US" dirty="0"/>
          </a:p>
        </p:txBody>
      </p:sp>
    </p:spTree>
    <p:extLst>
      <p:ext uri="{BB962C8B-B14F-4D97-AF65-F5344CB8AC3E}">
        <p14:creationId xmlns:p14="http://schemas.microsoft.com/office/powerpoint/2010/main" val="2304378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8"/>
        <p:cNvGrpSpPr/>
        <p:nvPr/>
      </p:nvGrpSpPr>
      <p:grpSpPr>
        <a:xfrm>
          <a:off x="0" y="0"/>
          <a:ext cx="0" cy="0"/>
          <a:chOff x="0" y="0"/>
          <a:chExt cx="0" cy="0"/>
        </a:xfrm>
      </p:grpSpPr>
      <p:sp>
        <p:nvSpPr>
          <p:cNvPr id="109" name="Google Shape;109;p19"/>
          <p:cNvSpPr txBox="1">
            <a:spLocks noGrp="1"/>
          </p:cNvSpPr>
          <p:nvPr>
            <p:ph type="body" idx="1"/>
          </p:nvPr>
        </p:nvSpPr>
        <p:spPr>
          <a:xfrm>
            <a:off x="1219200" y="790200"/>
            <a:ext cx="4407300" cy="3366164"/>
          </a:xfrm>
          <a:prstGeom prst="rect">
            <a:avLst/>
          </a:prstGeom>
        </p:spPr>
        <p:txBody>
          <a:bodyPr spcFirstLastPara="1" wrap="square" lIns="0" tIns="0" rIns="0" bIns="0" anchor="t" anchorCtr="0">
            <a:noAutofit/>
          </a:bodyPr>
          <a:lstStyle/>
          <a:p>
            <a:pPr marL="0" lvl="0" indent="0">
              <a:spcAft>
                <a:spcPts val="600"/>
              </a:spcAft>
              <a:buNone/>
            </a:pPr>
            <a:r>
              <a:rPr lang="en-US" dirty="0"/>
              <a:t>We are uncovering better ways of developing</a:t>
            </a:r>
            <a:br>
              <a:rPr lang="en-US" sz="2000" dirty="0"/>
            </a:br>
            <a:r>
              <a:rPr lang="en-US" dirty="0"/>
              <a:t>software by doing it and </a:t>
            </a:r>
            <a:r>
              <a:rPr lang="en-US" dirty="0">
                <a:solidFill>
                  <a:schemeClr val="accent5"/>
                </a:solidFill>
              </a:rPr>
              <a:t>helping others do it</a:t>
            </a:r>
            <a:r>
              <a:rPr lang="en-US" dirty="0"/>
              <a:t>.</a:t>
            </a:r>
          </a:p>
          <a:p>
            <a:pPr marL="0" lvl="0" indent="0">
              <a:spcAft>
                <a:spcPts val="600"/>
              </a:spcAft>
              <a:buNone/>
            </a:pPr>
            <a:endParaRPr lang="en-US" sz="2000" dirty="0"/>
          </a:p>
          <a:p>
            <a:pPr marL="0" lvl="0" indent="0">
              <a:spcAft>
                <a:spcPts val="600"/>
              </a:spcAft>
              <a:buNone/>
            </a:pPr>
            <a:r>
              <a:rPr lang="en-US" sz="2000" i="1" dirty="0"/>
              <a:t>- The very first sentence of the Agile Manifesto</a:t>
            </a:r>
          </a:p>
        </p:txBody>
      </p:sp>
      <p:sp>
        <p:nvSpPr>
          <p:cNvPr id="110" name="Google Shape;110;p1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1626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iterate type="lt">
                                    <p:tmPct val="10000"/>
                                  </p:iterate>
                                  <p:childTnLst>
                                    <p:set>
                                      <p:cBhvr>
                                        <p:cTn id="6" dur="1" fill="hold">
                                          <p:stCondLst>
                                            <p:cond delay="0"/>
                                          </p:stCondLst>
                                        </p:cTn>
                                        <p:tgtEl>
                                          <p:spTgt spid="109">
                                            <p:txEl>
                                              <p:pRg st="0" end="0"/>
                                            </p:txEl>
                                          </p:spTgt>
                                        </p:tgtEl>
                                        <p:attrNameLst>
                                          <p:attrName>style.visibility</p:attrName>
                                        </p:attrNameLst>
                                      </p:cBhvr>
                                      <p:to>
                                        <p:strVal val="visible"/>
                                      </p:to>
                                    </p:set>
                                    <p:animEffect transition="in" filter="fade">
                                      <p:cBhvr>
                                        <p:cTn id="7" dur="500"/>
                                        <p:tgtEl>
                                          <p:spTgt spid="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lt">
                                    <p:tmPct val="10000"/>
                                  </p:iterate>
                                  <p:childTnLst>
                                    <p:set>
                                      <p:cBhvr>
                                        <p:cTn id="11" dur="1" fill="hold">
                                          <p:stCondLst>
                                            <p:cond delay="0"/>
                                          </p:stCondLst>
                                        </p:cTn>
                                        <p:tgtEl>
                                          <p:spTgt spid="109">
                                            <p:txEl>
                                              <p:pRg st="2" end="2"/>
                                            </p:txEl>
                                          </p:spTgt>
                                        </p:tgtEl>
                                        <p:attrNameLst>
                                          <p:attrName>style.visibility</p:attrName>
                                        </p:attrNameLst>
                                      </p:cBhvr>
                                      <p:to>
                                        <p:strVal val="visible"/>
                                      </p:to>
                                    </p:set>
                                    <p:animEffect transition="in" filter="fade">
                                      <p:cBhvr>
                                        <p:cTn id="12" dur="500"/>
                                        <p:tgtEl>
                                          <p:spTgt spid="1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p:nvPr/>
        </p:nvSpPr>
        <p:spPr>
          <a:xfrm rot="-5400000">
            <a:off x="1801350" y="-798972"/>
            <a:ext cx="5541300" cy="5541300"/>
          </a:xfrm>
          <a:prstGeom prst="chord">
            <a:avLst>
              <a:gd name="adj1" fmla="val 2673960"/>
              <a:gd name="adj2" fmla="val 189217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 name="Google Shape;660;p50">
            <a:extLst>
              <a:ext uri="{FF2B5EF4-FFF2-40B4-BE49-F238E27FC236}">
                <a16:creationId xmlns:a16="http://schemas.microsoft.com/office/drawing/2014/main" id="{46C670CF-1736-3569-09CE-7E612C1224DA}"/>
              </a:ext>
            </a:extLst>
          </p:cNvPr>
          <p:cNvSpPr/>
          <p:nvPr/>
        </p:nvSpPr>
        <p:spPr>
          <a:xfrm>
            <a:off x="2733551" y="452377"/>
            <a:ext cx="4156576" cy="3038602"/>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3" name="Google Shape;339;p37">
            <a:extLst>
              <a:ext uri="{FF2B5EF4-FFF2-40B4-BE49-F238E27FC236}">
                <a16:creationId xmlns:a16="http://schemas.microsoft.com/office/drawing/2014/main" id="{BB4B0D4E-9D25-0430-29DD-E59FFEEB3373}"/>
              </a:ext>
            </a:extLst>
          </p:cNvPr>
          <p:cNvSpPr txBox="1">
            <a:spLocks/>
          </p:cNvSpPr>
          <p:nvPr/>
        </p:nvSpPr>
        <p:spPr>
          <a:xfrm>
            <a:off x="2404815" y="3710651"/>
            <a:ext cx="4814048"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1pPr>
            <a:lvl2pPr marR="0" lvl="1"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2pPr>
            <a:lvl3pPr marR="0" lvl="2"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3pPr>
            <a:lvl4pPr marR="0" lvl="3"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4pPr>
            <a:lvl5pPr marR="0" lvl="4"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5pPr>
            <a:lvl6pPr marR="0" lvl="5"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6pPr>
            <a:lvl7pPr marR="0" lvl="6"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7pPr>
            <a:lvl8pPr marR="0" lvl="7"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8pPr>
            <a:lvl9pPr marR="0" lvl="8" algn="l" rtl="0">
              <a:lnSpc>
                <a:spcPct val="90000"/>
              </a:lnSpc>
              <a:spcBef>
                <a:spcPts val="0"/>
              </a:spcBef>
              <a:spcAft>
                <a:spcPts val="0"/>
              </a:spcAft>
              <a:buClr>
                <a:schemeClr val="dk1"/>
              </a:buClr>
              <a:buSzPts val="3200"/>
              <a:buFont typeface="Playfair Display Regular"/>
              <a:buNone/>
              <a:defRPr sz="3200" b="0" i="0" u="none" strike="noStrike" cap="none">
                <a:solidFill>
                  <a:schemeClr val="dk1"/>
                </a:solidFill>
                <a:latin typeface="Playfair Display Regular"/>
                <a:ea typeface="Playfair Display Regular"/>
                <a:cs typeface="Playfair Display Regular"/>
                <a:sym typeface="Playfair Display Regular"/>
              </a:defRPr>
            </a:lvl9pPr>
          </a:lstStyle>
          <a:p>
            <a:r>
              <a:rPr lang="en-US" sz="7200" dirty="0"/>
              <a:t>Questions?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football players on a field&#10;&#10;Description automatically generated with medium confidence">
            <a:extLst>
              <a:ext uri="{FF2B5EF4-FFF2-40B4-BE49-F238E27FC236}">
                <a16:creationId xmlns:a16="http://schemas.microsoft.com/office/drawing/2014/main" id="{50FABF06-ED5A-C617-4402-3EB2F628D574}"/>
              </a:ext>
            </a:extLst>
          </p:cNvPr>
          <p:cNvPicPr>
            <a:picLocks noChangeAspect="1"/>
          </p:cNvPicPr>
          <p:nvPr/>
        </p:nvPicPr>
        <p:blipFill>
          <a:blip r:embed="rId2"/>
          <a:stretch>
            <a:fillRect/>
          </a:stretch>
        </p:blipFill>
        <p:spPr>
          <a:xfrm>
            <a:off x="-26719" y="-682444"/>
            <a:ext cx="9143999" cy="6327063"/>
          </a:xfrm>
          <a:prstGeom prst="rect">
            <a:avLst/>
          </a:prstGeom>
        </p:spPr>
      </p:pic>
      <p:sp>
        <p:nvSpPr>
          <p:cNvPr id="2" name="Slide Number Placeholder 1">
            <a:extLst>
              <a:ext uri="{FF2B5EF4-FFF2-40B4-BE49-F238E27FC236}">
                <a16:creationId xmlns:a16="http://schemas.microsoft.com/office/drawing/2014/main" id="{964F3956-1707-1897-DF96-A3BF0F3C2F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18228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D189B-B67A-9B36-6DF9-38D4238FC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Text Placeholder 2">
            <a:extLst>
              <a:ext uri="{FF2B5EF4-FFF2-40B4-BE49-F238E27FC236}">
                <a16:creationId xmlns:a16="http://schemas.microsoft.com/office/drawing/2014/main" id="{B692EEF9-F900-A660-721A-47416482B512}"/>
              </a:ext>
            </a:extLst>
          </p:cNvPr>
          <p:cNvSpPr>
            <a:spLocks noGrp="1"/>
          </p:cNvSpPr>
          <p:nvPr>
            <p:ph type="body" idx="1"/>
          </p:nvPr>
        </p:nvSpPr>
        <p:spPr/>
        <p:txBody>
          <a:bodyPr/>
          <a:lstStyle/>
          <a:p>
            <a:endParaRPr lang="en-US"/>
          </a:p>
        </p:txBody>
      </p:sp>
      <p:pic>
        <p:nvPicPr>
          <p:cNvPr id="5" name="Picture 4" descr="A picture containing text, monitor, screen, screenshot&#10;&#10;Description automatically generated">
            <a:extLst>
              <a:ext uri="{FF2B5EF4-FFF2-40B4-BE49-F238E27FC236}">
                <a16:creationId xmlns:a16="http://schemas.microsoft.com/office/drawing/2014/main" id="{E061B093-0366-540F-E487-65ECFAEFCF94}"/>
              </a:ext>
            </a:extLst>
          </p:cNvPr>
          <p:cNvPicPr>
            <a:picLocks noChangeAspect="1"/>
          </p:cNvPicPr>
          <p:nvPr/>
        </p:nvPicPr>
        <p:blipFill>
          <a:blip r:embed="rId2"/>
          <a:stretch>
            <a:fillRect/>
          </a:stretch>
        </p:blipFill>
        <p:spPr>
          <a:xfrm>
            <a:off x="-162371" y="0"/>
            <a:ext cx="11122429" cy="5210299"/>
          </a:xfrm>
          <a:prstGeom prst="rect">
            <a:avLst/>
          </a:prstGeom>
        </p:spPr>
      </p:pic>
    </p:spTree>
    <p:extLst>
      <p:ext uri="{BB962C8B-B14F-4D97-AF65-F5344CB8AC3E}">
        <p14:creationId xmlns:p14="http://schemas.microsoft.com/office/powerpoint/2010/main" val="174611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1D189B-B67A-9B36-6DF9-38D4238FC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Text Placeholder 2">
            <a:extLst>
              <a:ext uri="{FF2B5EF4-FFF2-40B4-BE49-F238E27FC236}">
                <a16:creationId xmlns:a16="http://schemas.microsoft.com/office/drawing/2014/main" id="{B692EEF9-F900-A660-721A-47416482B512}"/>
              </a:ext>
            </a:extLst>
          </p:cNvPr>
          <p:cNvSpPr>
            <a:spLocks noGrp="1"/>
          </p:cNvSpPr>
          <p:nvPr>
            <p:ph type="body" idx="1"/>
          </p:nvPr>
        </p:nvSpPr>
        <p:spPr/>
        <p:txBody>
          <a:bodyPr/>
          <a:lstStyle/>
          <a:p>
            <a:endParaRPr lang="en-US"/>
          </a:p>
        </p:txBody>
      </p:sp>
      <p:pic>
        <p:nvPicPr>
          <p:cNvPr id="5" name="Picture 4" descr="A group of people in clothing&#10;&#10;Description automatically generated with medium confidence">
            <a:extLst>
              <a:ext uri="{FF2B5EF4-FFF2-40B4-BE49-F238E27FC236}">
                <a16:creationId xmlns:a16="http://schemas.microsoft.com/office/drawing/2014/main" id="{0B114C07-53CD-27BB-06E4-B4787CCC3E2E}"/>
              </a:ext>
            </a:extLst>
          </p:cNvPr>
          <p:cNvPicPr>
            <a:picLocks noChangeAspect="1"/>
          </p:cNvPicPr>
          <p:nvPr/>
        </p:nvPicPr>
        <p:blipFill>
          <a:blip r:embed="rId2"/>
          <a:stretch>
            <a:fillRect/>
          </a:stretch>
        </p:blipFill>
        <p:spPr>
          <a:xfrm>
            <a:off x="0" y="0"/>
            <a:ext cx="9144000" cy="5715000"/>
          </a:xfrm>
          <a:prstGeom prst="rect">
            <a:avLst/>
          </a:prstGeom>
        </p:spPr>
      </p:pic>
    </p:spTree>
    <p:extLst>
      <p:ext uri="{BB962C8B-B14F-4D97-AF65-F5344CB8AC3E}">
        <p14:creationId xmlns:p14="http://schemas.microsoft.com/office/powerpoint/2010/main" val="43433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5F8BE2-DC43-5569-54B5-13110DB973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Text Placeholder 2">
            <a:extLst>
              <a:ext uri="{FF2B5EF4-FFF2-40B4-BE49-F238E27FC236}">
                <a16:creationId xmlns:a16="http://schemas.microsoft.com/office/drawing/2014/main" id="{0D196F80-6681-EF5F-9242-B18B7C3B07E6}"/>
              </a:ext>
            </a:extLst>
          </p:cNvPr>
          <p:cNvSpPr>
            <a:spLocks noGrp="1"/>
          </p:cNvSpPr>
          <p:nvPr>
            <p:ph type="body"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C3217751-6FDB-97EB-77C6-A8917FE1184D}"/>
              </a:ext>
            </a:extLst>
          </p:cNvPr>
          <p:cNvPicPr>
            <a:picLocks noChangeAspect="1"/>
          </p:cNvPicPr>
          <p:nvPr/>
        </p:nvPicPr>
        <p:blipFill>
          <a:blip r:embed="rId2"/>
          <a:stretch>
            <a:fillRect/>
          </a:stretch>
        </p:blipFill>
        <p:spPr>
          <a:xfrm>
            <a:off x="-533650" y="-86943"/>
            <a:ext cx="10457144" cy="5279536"/>
          </a:xfrm>
          <a:prstGeom prst="rect">
            <a:avLst/>
          </a:prstGeom>
        </p:spPr>
      </p:pic>
    </p:spTree>
    <p:extLst>
      <p:ext uri="{BB962C8B-B14F-4D97-AF65-F5344CB8AC3E}">
        <p14:creationId xmlns:p14="http://schemas.microsoft.com/office/powerpoint/2010/main" val="423670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37"/>
        <p:cNvGrpSpPr/>
        <p:nvPr/>
      </p:nvGrpSpPr>
      <p:grpSpPr>
        <a:xfrm>
          <a:off x="0" y="0"/>
          <a:ext cx="0" cy="0"/>
          <a:chOff x="0" y="0"/>
          <a:chExt cx="0" cy="0"/>
        </a:xfrm>
      </p:grpSpPr>
      <p:sp>
        <p:nvSpPr>
          <p:cNvPr id="338" name="Google Shape;338;p37"/>
          <p:cNvSpPr/>
          <p:nvPr/>
        </p:nvSpPr>
        <p:spPr>
          <a:xfrm rot="10800000">
            <a:off x="-348346" y="421850"/>
            <a:ext cx="2375400" cy="2375400"/>
          </a:xfrm>
          <a:prstGeom prst="chord">
            <a:avLst>
              <a:gd name="adj1" fmla="val 2673960"/>
              <a:gd name="adj2" fmla="val 18921779"/>
            </a:avLst>
          </a:prstGeom>
          <a:solidFill>
            <a:srgbClr val="FFF0ED">
              <a:alpha val="290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txBox="1">
            <a:spLocks noGrp="1"/>
          </p:cNvSpPr>
          <p:nvPr>
            <p:ph type="ctrTitle" idx="4294967295"/>
          </p:nvPr>
        </p:nvSpPr>
        <p:spPr>
          <a:xfrm>
            <a:off x="913640" y="653207"/>
            <a:ext cx="4639593" cy="378816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6000" dirty="0">
                <a:solidFill>
                  <a:schemeClr val="tx2"/>
                </a:solidFill>
              </a:rPr>
              <a:t>Does your </a:t>
            </a:r>
            <a:r>
              <a:rPr lang="en" sz="6000" dirty="0">
                <a:solidFill>
                  <a:schemeClr val="accent2"/>
                </a:solidFill>
              </a:rPr>
              <a:t>team</a:t>
            </a:r>
            <a:r>
              <a:rPr lang="en" sz="6000" dirty="0">
                <a:solidFill>
                  <a:schemeClr val="tx2"/>
                </a:solidFill>
              </a:rPr>
              <a:t> </a:t>
            </a:r>
            <a:r>
              <a:rPr lang="en" sz="6000" dirty="0">
                <a:solidFill>
                  <a:schemeClr val="accent5"/>
                </a:solidFill>
              </a:rPr>
              <a:t>work like this</a:t>
            </a:r>
            <a:r>
              <a:rPr lang="en" sz="6000" dirty="0">
                <a:solidFill>
                  <a:schemeClr val="tx2"/>
                </a:solidFill>
              </a:rPr>
              <a:t>?</a:t>
            </a:r>
            <a:endParaRPr sz="6000" dirty="0">
              <a:solidFill>
                <a:schemeClr val="tx2"/>
              </a:solidFill>
            </a:endParaRPr>
          </a:p>
        </p:txBody>
      </p:sp>
      <p:sp>
        <p:nvSpPr>
          <p:cNvPr id="341" name="Google Shape;341;p3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6"/>
                </a:solidFill>
              </a:rPr>
              <a:t>9</a:t>
            </a:fld>
            <a:endParaRPr>
              <a:solidFill>
                <a:schemeClr val="accent6"/>
              </a:solidFill>
            </a:endParaRPr>
          </a:p>
        </p:txBody>
      </p:sp>
      <p:sp>
        <p:nvSpPr>
          <p:cNvPr id="2" name="Google Shape;125;p21">
            <a:extLst>
              <a:ext uri="{FF2B5EF4-FFF2-40B4-BE49-F238E27FC236}">
                <a16:creationId xmlns:a16="http://schemas.microsoft.com/office/drawing/2014/main" id="{86FAA026-CB5D-ABA8-EED6-3EEA88956F09}"/>
              </a:ext>
            </a:extLst>
          </p:cNvPr>
          <p:cNvSpPr/>
          <p:nvPr/>
        </p:nvSpPr>
        <p:spPr>
          <a:xfrm>
            <a:off x="5735905" y="538083"/>
            <a:ext cx="3988800" cy="3988800"/>
          </a:xfrm>
          <a:prstGeom prst="chord">
            <a:avLst>
              <a:gd name="adj1" fmla="val 2673960"/>
              <a:gd name="adj2" fmla="val 18921779"/>
            </a:avLst>
          </a:prstGeom>
          <a:solidFill>
            <a:schemeClr val="accent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708;p50">
            <a:extLst>
              <a:ext uri="{FF2B5EF4-FFF2-40B4-BE49-F238E27FC236}">
                <a16:creationId xmlns:a16="http://schemas.microsoft.com/office/drawing/2014/main" id="{D273F784-138E-12EA-311B-EE5C9427B194}"/>
              </a:ext>
            </a:extLst>
          </p:cNvPr>
          <p:cNvSpPr/>
          <p:nvPr/>
        </p:nvSpPr>
        <p:spPr>
          <a:xfrm>
            <a:off x="6051445" y="1136166"/>
            <a:ext cx="3232098" cy="2711550"/>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229058"/>
      </p:ext>
    </p:extLst>
  </p:cSld>
  <p:clrMapOvr>
    <a:masterClrMapping/>
  </p:clrMapOvr>
</p:sld>
</file>

<file path=ppt/theme/theme1.xml><?xml version="1.0" encoding="utf-8"?>
<a:theme xmlns:a="http://schemas.openxmlformats.org/drawingml/2006/main" name="Feeble template">
  <a:themeElements>
    <a:clrScheme name="Custom 347">
      <a:dk1>
        <a:srgbClr val="333A47"/>
      </a:dk1>
      <a:lt1>
        <a:srgbClr val="FFFFFF"/>
      </a:lt1>
      <a:dk2>
        <a:srgbClr val="707379"/>
      </a:dk2>
      <a:lt2>
        <a:srgbClr val="FFF0ED"/>
      </a:lt2>
      <a:accent1>
        <a:srgbClr val="FFB9A7"/>
      </a:accent1>
      <a:accent2>
        <a:srgbClr val="D26A50"/>
      </a:accent2>
      <a:accent3>
        <a:srgbClr val="8BB0C4"/>
      </a:accent3>
      <a:accent4>
        <a:srgbClr val="5F759B"/>
      </a:accent4>
      <a:accent5>
        <a:srgbClr val="E2C7A1"/>
      </a:accent5>
      <a:accent6>
        <a:srgbClr val="B28F64"/>
      </a:accent6>
      <a:hlink>
        <a:srgbClr val="425C8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7859</TotalTime>
  <Words>1674</Words>
  <Application>Microsoft Office PowerPoint</Application>
  <PresentationFormat>On-screen Show (16:9)</PresentationFormat>
  <Paragraphs>225</Paragraphs>
  <Slides>48</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medium-content-serif-font</vt:lpstr>
      <vt:lpstr>Arial</vt:lpstr>
      <vt:lpstr>Roboto</vt:lpstr>
      <vt:lpstr>Playfair Display</vt:lpstr>
      <vt:lpstr>Inter</vt:lpstr>
      <vt:lpstr>Playfair Display Regular</vt:lpstr>
      <vt:lpstr>Calibri</vt:lpstr>
      <vt:lpstr>Inter-Regular</vt:lpstr>
      <vt:lpstr>Feeble template</vt:lpstr>
      <vt:lpstr>Ensemble Programming</vt:lpstr>
      <vt:lpstr>PowerPoint Presentation</vt:lpstr>
      <vt:lpstr>What Is A Team?</vt:lpstr>
      <vt:lpstr>PowerPoint Presentation</vt:lpstr>
      <vt:lpstr>PowerPoint Presentation</vt:lpstr>
      <vt:lpstr>PowerPoint Presentation</vt:lpstr>
      <vt:lpstr>PowerPoint Presentation</vt:lpstr>
      <vt:lpstr>PowerPoint Presentation</vt:lpstr>
      <vt:lpstr>Does your team work like this?</vt:lpstr>
      <vt:lpstr>PowerPoint Presentation</vt:lpstr>
      <vt:lpstr>Understanding  Systems Thinking</vt:lpstr>
      <vt:lpstr>Road to Valuable Software</vt:lpstr>
      <vt:lpstr>PowerPoint Presentation</vt:lpstr>
      <vt:lpstr>Developer Feedback</vt:lpstr>
      <vt:lpstr>PowerPoint Presentation</vt:lpstr>
      <vt:lpstr>How To  Frustrate Everyone,  Learn Poorly, And Waste Time, Together</vt:lpstr>
      <vt:lpstr>Developer Feedback</vt:lpstr>
      <vt:lpstr>People tend to reject what they imagine programming together would be like…  …but what they imagine is not how group programming works.</vt:lpstr>
      <vt:lpstr>Surveilled Programming Hiring Surveillance</vt:lpstr>
      <vt:lpstr>Surveilled Programming The Senior Critic</vt:lpstr>
      <vt:lpstr>Surveilled Programming Burdensome Junior</vt:lpstr>
      <vt:lpstr>Surveilled Programming Impromptu Performance</vt:lpstr>
      <vt:lpstr>Surveilled Programming The Noisy Bullpen</vt:lpstr>
      <vt:lpstr>Surveilled Programming The Cellmate</vt:lpstr>
      <vt:lpstr>Lack of Safety</vt:lpstr>
      <vt:lpstr>PowerPoint Presentation</vt:lpstr>
      <vt:lpstr>PowerPoint Presentation</vt:lpstr>
      <vt:lpstr>Working Together</vt:lpstr>
      <vt:lpstr>Common Misconceptions about Working Together</vt:lpstr>
      <vt:lpstr>Team Chartering</vt:lpstr>
      <vt:lpstr>You decide to</vt:lpstr>
      <vt:lpstr>You’re going to suck</vt:lpstr>
      <vt:lpstr>But soon...  You wont</vt:lpstr>
      <vt:lpstr>There is no recipe for success  There is no process that will work without you making it your own</vt:lpstr>
      <vt:lpstr>PowerPoint Presentation</vt:lpstr>
      <vt:lpstr>Developer Feedback</vt:lpstr>
      <vt:lpstr>A Shared Space</vt:lpstr>
      <vt:lpstr>A Shared Space</vt:lpstr>
      <vt:lpstr>Processes &amp; Tools</vt:lpstr>
      <vt:lpstr>PowerPoint Presentation</vt:lpstr>
      <vt:lpstr>Our Mob Mentality</vt:lpstr>
      <vt:lpstr>The Most Important Thing Always Gets Done</vt:lpstr>
      <vt:lpstr>Continuous Team Improvement</vt:lpstr>
      <vt:lpstr>Continuous Personal Improvement</vt:lpstr>
      <vt:lpstr>A Shared Responsibility (“We Over Me”)</vt:lpstr>
      <vt:lpstr>Individuals &amp; Interactions over Processes &amp; Tools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Programming</dc:title>
  <cp:lastModifiedBy>Ben Sampica</cp:lastModifiedBy>
  <cp:revision>54</cp:revision>
  <dcterms:modified xsi:type="dcterms:W3CDTF">2023-04-05T15:07:28Z</dcterms:modified>
</cp:coreProperties>
</file>